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Lst>
  <p:sldSz cx="18288000" cy="10287000"/>
  <p:notesSz cx="6858000" cy="9144000"/>
  <p:embeddedFontLst>
    <p:embeddedFont>
      <p:font typeface="Cambria Bold" panose="02040803050406030204" pitchFamily="18" charset="0"/>
      <p:regular r:id="rId6"/>
      <p:bold r:id="rId7"/>
    </p:embeddedFont>
    <p:embeddedFont>
      <p:font typeface="Calibri" panose="020F0502020204030204" pitchFamily="34" charset="0"/>
      <p:regular r:id="rId8"/>
      <p:bold r:id="rId9"/>
      <p:italic r:id="rId10"/>
      <p:boldItalic r:id="rId11"/>
    </p:embeddedFont>
    <p:embeddedFont>
      <p:font typeface="Cambria" panose="02040503050406030204" pitchFamily="18" charset="0"/>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2" d="100"/>
          <a:sy n="62" d="100"/>
        </p:scale>
        <p:origin x="274"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100">
        <p:cut/>
      </p:transition>
    </mc:Choice>
    <mc:Fallback>
      <p:transition>
        <p:cu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8.sv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8.sv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6.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9438" y="-835750"/>
            <a:ext cx="9873830" cy="11243492"/>
          </a:xfrm>
          <a:custGeom>
            <a:avLst/>
            <a:gdLst/>
            <a:ahLst/>
            <a:cxnLst/>
            <a:rect l="l" t="t" r="r" b="b"/>
            <a:pathLst>
              <a:path w="9873830" h="11243492">
                <a:moveTo>
                  <a:pt x="0" y="0"/>
                </a:moveTo>
                <a:lnTo>
                  <a:pt x="9873831" y="0"/>
                </a:lnTo>
                <a:lnTo>
                  <a:pt x="9873831" y="11243492"/>
                </a:lnTo>
                <a:lnTo>
                  <a:pt x="0" y="1124349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3154267" y="4333695"/>
            <a:ext cx="11979467" cy="1724385"/>
          </a:xfrm>
          <a:prstGeom prst="rect">
            <a:avLst/>
          </a:prstGeom>
        </p:spPr>
        <p:txBody>
          <a:bodyPr lIns="0" tIns="0" rIns="0" bIns="0" rtlCol="0" anchor="t">
            <a:spAutoFit/>
          </a:bodyPr>
          <a:lstStyle/>
          <a:p>
            <a:pPr algn="ctr">
              <a:lnSpc>
                <a:spcPts val="13231"/>
              </a:lnSpc>
            </a:pPr>
            <a:r>
              <a:rPr lang="en-US" sz="12028" b="1">
                <a:solidFill>
                  <a:srgbClr val="000000"/>
                </a:solidFill>
                <a:latin typeface="Cambria Bold"/>
                <a:ea typeface="Cambria Bold"/>
                <a:cs typeface="Cambria Bold"/>
                <a:sym typeface="Cambria Bold"/>
              </a:rPr>
              <a:t>ADVENTUREBOX </a:t>
            </a:r>
          </a:p>
        </p:txBody>
      </p:sp>
      <p:sp>
        <p:nvSpPr>
          <p:cNvPr id="4" name="Freeform 4"/>
          <p:cNvSpPr/>
          <p:nvPr/>
        </p:nvSpPr>
        <p:spPr>
          <a:xfrm rot="-5400000" flipV="1">
            <a:off x="12239880" y="4965192"/>
            <a:ext cx="6157558" cy="6157558"/>
          </a:xfrm>
          <a:custGeom>
            <a:avLst/>
            <a:gdLst/>
            <a:ahLst/>
            <a:cxnLst/>
            <a:rect l="l" t="t" r="r" b="b"/>
            <a:pathLst>
              <a:path w="6157558" h="6157558">
                <a:moveTo>
                  <a:pt x="0" y="6157558"/>
                </a:moveTo>
                <a:lnTo>
                  <a:pt x="6157558" y="6157558"/>
                </a:lnTo>
                <a:lnTo>
                  <a:pt x="6157558" y="0"/>
                </a:lnTo>
                <a:lnTo>
                  <a:pt x="0" y="0"/>
                </a:lnTo>
                <a:lnTo>
                  <a:pt x="0" y="6157558"/>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TextBox 5"/>
          <p:cNvSpPr txBox="1"/>
          <p:nvPr/>
        </p:nvSpPr>
        <p:spPr>
          <a:xfrm>
            <a:off x="4459748" y="6730421"/>
            <a:ext cx="8958668" cy="615950"/>
          </a:xfrm>
          <a:prstGeom prst="rect">
            <a:avLst/>
          </a:prstGeom>
        </p:spPr>
        <p:txBody>
          <a:bodyPr lIns="0" tIns="0" rIns="0" bIns="0" rtlCol="0" anchor="t">
            <a:spAutoFit/>
          </a:bodyPr>
          <a:lstStyle/>
          <a:p>
            <a:pPr algn="ctr">
              <a:lnSpc>
                <a:spcPts val="4900"/>
              </a:lnSpc>
            </a:pPr>
            <a:r>
              <a:rPr lang="en-US" sz="3500" b="1">
                <a:solidFill>
                  <a:srgbClr val="000000"/>
                </a:solidFill>
                <a:latin typeface="Cambria Bold"/>
                <a:ea typeface="Cambria Bold"/>
                <a:cs typeface="Cambria Bold"/>
                <a:sym typeface="Cambria Bold"/>
              </a:rPr>
              <a:t>Each box is a new adventure.</a:t>
            </a:r>
          </a:p>
        </p:txBody>
      </p:sp>
      <p:sp>
        <p:nvSpPr>
          <p:cNvPr id="6" name="Freeform 6"/>
          <p:cNvSpPr/>
          <p:nvPr/>
        </p:nvSpPr>
        <p:spPr>
          <a:xfrm>
            <a:off x="15734599" y="757447"/>
            <a:ext cx="1379537" cy="1523132"/>
          </a:xfrm>
          <a:custGeom>
            <a:avLst/>
            <a:gdLst/>
            <a:ahLst/>
            <a:cxnLst/>
            <a:rect l="l" t="t" r="r" b="b"/>
            <a:pathLst>
              <a:path w="1379537" h="1523132">
                <a:moveTo>
                  <a:pt x="0" y="0"/>
                </a:moveTo>
                <a:lnTo>
                  <a:pt x="1379537" y="0"/>
                </a:lnTo>
                <a:lnTo>
                  <a:pt x="1379537" y="1523131"/>
                </a:lnTo>
                <a:lnTo>
                  <a:pt x="0" y="152313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40694" y="-166154"/>
            <a:ext cx="10631517" cy="10631517"/>
          </a:xfrm>
          <a:custGeom>
            <a:avLst/>
            <a:gdLst/>
            <a:ahLst/>
            <a:cxnLst/>
            <a:rect l="l" t="t" r="r" b="b"/>
            <a:pathLst>
              <a:path w="10631517" h="10631517">
                <a:moveTo>
                  <a:pt x="0" y="0"/>
                </a:moveTo>
                <a:lnTo>
                  <a:pt x="10631517" y="0"/>
                </a:lnTo>
                <a:lnTo>
                  <a:pt x="10631517" y="10631517"/>
                </a:lnTo>
                <a:lnTo>
                  <a:pt x="0" y="1063151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3" name="Freeform 3"/>
          <p:cNvSpPr/>
          <p:nvPr/>
        </p:nvSpPr>
        <p:spPr>
          <a:xfrm rot="-10800000">
            <a:off x="7897177" y="-178363"/>
            <a:ext cx="10631517" cy="10631517"/>
          </a:xfrm>
          <a:custGeom>
            <a:avLst/>
            <a:gdLst/>
            <a:ahLst/>
            <a:cxnLst/>
            <a:rect l="l" t="t" r="r" b="b"/>
            <a:pathLst>
              <a:path w="10631517" h="10631517">
                <a:moveTo>
                  <a:pt x="0" y="0"/>
                </a:moveTo>
                <a:lnTo>
                  <a:pt x="10631517" y="0"/>
                </a:lnTo>
                <a:lnTo>
                  <a:pt x="10631517" y="10631517"/>
                </a:lnTo>
                <a:lnTo>
                  <a:pt x="0" y="1063151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grpSp>
        <p:nvGrpSpPr>
          <p:cNvPr id="4" name="Group 4"/>
          <p:cNvGrpSpPr/>
          <p:nvPr/>
        </p:nvGrpSpPr>
        <p:grpSpPr>
          <a:xfrm rot="-10800000">
            <a:off x="6938080" y="8246207"/>
            <a:ext cx="6064231" cy="1370341"/>
            <a:chOff x="0" y="0"/>
            <a:chExt cx="1597164" cy="360913"/>
          </a:xfrm>
        </p:grpSpPr>
        <p:sp>
          <p:nvSpPr>
            <p:cNvPr id="5" name="Freeform 5"/>
            <p:cNvSpPr/>
            <p:nvPr/>
          </p:nvSpPr>
          <p:spPr>
            <a:xfrm>
              <a:off x="0" y="0"/>
              <a:ext cx="1597164" cy="360913"/>
            </a:xfrm>
            <a:custGeom>
              <a:avLst/>
              <a:gdLst/>
              <a:ahLst/>
              <a:cxnLst/>
              <a:rect l="l" t="t" r="r" b="b"/>
              <a:pathLst>
                <a:path w="1597164" h="360913">
                  <a:moveTo>
                    <a:pt x="0" y="0"/>
                  </a:moveTo>
                  <a:lnTo>
                    <a:pt x="1597164" y="0"/>
                  </a:lnTo>
                  <a:lnTo>
                    <a:pt x="1597164" y="360913"/>
                  </a:lnTo>
                  <a:lnTo>
                    <a:pt x="0" y="360913"/>
                  </a:lnTo>
                  <a:close/>
                </a:path>
              </a:pathLst>
            </a:custGeom>
            <a:solidFill>
              <a:srgbClr val="FFFFFF"/>
            </a:solidFill>
          </p:spPr>
        </p:sp>
        <p:sp>
          <p:nvSpPr>
            <p:cNvPr id="6" name="TextBox 6"/>
            <p:cNvSpPr txBox="1"/>
            <p:nvPr/>
          </p:nvSpPr>
          <p:spPr>
            <a:xfrm>
              <a:off x="0" y="-38100"/>
              <a:ext cx="1597164" cy="399013"/>
            </a:xfrm>
            <a:prstGeom prst="rect">
              <a:avLst/>
            </a:prstGeom>
          </p:spPr>
          <p:txBody>
            <a:bodyPr lIns="50800" tIns="50800" rIns="50800" bIns="50800" rtlCol="0" anchor="ctr"/>
            <a:lstStyle/>
            <a:p>
              <a:pPr algn="ctr">
                <a:lnSpc>
                  <a:spcPts val="3295"/>
                </a:lnSpc>
              </a:pPr>
              <a:endParaRPr/>
            </a:p>
          </p:txBody>
        </p:sp>
      </p:grpSp>
      <p:grpSp>
        <p:nvGrpSpPr>
          <p:cNvPr id="7" name="Group 7"/>
          <p:cNvGrpSpPr/>
          <p:nvPr/>
        </p:nvGrpSpPr>
        <p:grpSpPr>
          <a:xfrm rot="-10800000">
            <a:off x="-1456230" y="9616548"/>
            <a:ext cx="9626215" cy="1370341"/>
            <a:chOff x="0" y="0"/>
            <a:chExt cx="2535300" cy="360913"/>
          </a:xfrm>
        </p:grpSpPr>
        <p:sp>
          <p:nvSpPr>
            <p:cNvPr id="8" name="Freeform 8"/>
            <p:cNvSpPr/>
            <p:nvPr/>
          </p:nvSpPr>
          <p:spPr>
            <a:xfrm>
              <a:off x="0" y="0"/>
              <a:ext cx="2535300" cy="360913"/>
            </a:xfrm>
            <a:custGeom>
              <a:avLst/>
              <a:gdLst/>
              <a:ahLst/>
              <a:cxnLst/>
              <a:rect l="l" t="t" r="r" b="b"/>
              <a:pathLst>
                <a:path w="2535300" h="360913">
                  <a:moveTo>
                    <a:pt x="0" y="0"/>
                  </a:moveTo>
                  <a:lnTo>
                    <a:pt x="2535300" y="0"/>
                  </a:lnTo>
                  <a:lnTo>
                    <a:pt x="2535300" y="360913"/>
                  </a:lnTo>
                  <a:lnTo>
                    <a:pt x="0" y="360913"/>
                  </a:lnTo>
                  <a:close/>
                </a:path>
              </a:pathLst>
            </a:custGeom>
            <a:solidFill>
              <a:srgbClr val="800600"/>
            </a:solidFill>
          </p:spPr>
        </p:sp>
        <p:sp>
          <p:nvSpPr>
            <p:cNvPr id="9" name="TextBox 9"/>
            <p:cNvSpPr txBox="1"/>
            <p:nvPr/>
          </p:nvSpPr>
          <p:spPr>
            <a:xfrm>
              <a:off x="0" y="-38100"/>
              <a:ext cx="2535300" cy="399013"/>
            </a:xfrm>
            <a:prstGeom prst="rect">
              <a:avLst/>
            </a:prstGeom>
          </p:spPr>
          <p:txBody>
            <a:bodyPr lIns="50800" tIns="50800" rIns="50800" bIns="50800" rtlCol="0" anchor="ctr"/>
            <a:lstStyle/>
            <a:p>
              <a:pPr algn="ctr">
                <a:lnSpc>
                  <a:spcPts val="3295"/>
                </a:lnSpc>
              </a:pPr>
              <a:endParaRPr/>
            </a:p>
          </p:txBody>
        </p:sp>
      </p:grpSp>
      <p:grpSp>
        <p:nvGrpSpPr>
          <p:cNvPr id="10" name="Group 10"/>
          <p:cNvGrpSpPr/>
          <p:nvPr/>
        </p:nvGrpSpPr>
        <p:grpSpPr>
          <a:xfrm>
            <a:off x="5285690" y="670452"/>
            <a:ext cx="6064231" cy="1370341"/>
            <a:chOff x="0" y="0"/>
            <a:chExt cx="1597164" cy="360913"/>
          </a:xfrm>
        </p:grpSpPr>
        <p:sp>
          <p:nvSpPr>
            <p:cNvPr id="11" name="Freeform 11"/>
            <p:cNvSpPr/>
            <p:nvPr/>
          </p:nvSpPr>
          <p:spPr>
            <a:xfrm>
              <a:off x="0" y="0"/>
              <a:ext cx="1597164" cy="360913"/>
            </a:xfrm>
            <a:custGeom>
              <a:avLst/>
              <a:gdLst/>
              <a:ahLst/>
              <a:cxnLst/>
              <a:rect l="l" t="t" r="r" b="b"/>
              <a:pathLst>
                <a:path w="1597164" h="360913">
                  <a:moveTo>
                    <a:pt x="0" y="0"/>
                  </a:moveTo>
                  <a:lnTo>
                    <a:pt x="1597164" y="0"/>
                  </a:lnTo>
                  <a:lnTo>
                    <a:pt x="1597164" y="360913"/>
                  </a:lnTo>
                  <a:lnTo>
                    <a:pt x="0" y="360913"/>
                  </a:lnTo>
                  <a:close/>
                </a:path>
              </a:pathLst>
            </a:custGeom>
            <a:solidFill>
              <a:srgbClr val="FFFFFF"/>
            </a:solidFill>
          </p:spPr>
        </p:sp>
        <p:sp>
          <p:nvSpPr>
            <p:cNvPr id="12" name="TextBox 12"/>
            <p:cNvSpPr txBox="1"/>
            <p:nvPr/>
          </p:nvSpPr>
          <p:spPr>
            <a:xfrm>
              <a:off x="0" y="-38100"/>
              <a:ext cx="1597164" cy="399013"/>
            </a:xfrm>
            <a:prstGeom prst="rect">
              <a:avLst/>
            </a:prstGeom>
          </p:spPr>
          <p:txBody>
            <a:bodyPr lIns="50800" tIns="50800" rIns="50800" bIns="50800" rtlCol="0" anchor="ctr"/>
            <a:lstStyle/>
            <a:p>
              <a:pPr algn="ctr">
                <a:lnSpc>
                  <a:spcPts val="3295"/>
                </a:lnSpc>
              </a:pPr>
              <a:endParaRPr/>
            </a:p>
          </p:txBody>
        </p:sp>
      </p:grpSp>
      <p:grpSp>
        <p:nvGrpSpPr>
          <p:cNvPr id="13" name="Group 13"/>
          <p:cNvGrpSpPr/>
          <p:nvPr/>
        </p:nvGrpSpPr>
        <p:grpSpPr>
          <a:xfrm>
            <a:off x="10118015" y="-699889"/>
            <a:ext cx="9626215" cy="1370341"/>
            <a:chOff x="0" y="0"/>
            <a:chExt cx="2535300" cy="360913"/>
          </a:xfrm>
        </p:grpSpPr>
        <p:sp>
          <p:nvSpPr>
            <p:cNvPr id="14" name="Freeform 14"/>
            <p:cNvSpPr/>
            <p:nvPr/>
          </p:nvSpPr>
          <p:spPr>
            <a:xfrm>
              <a:off x="0" y="0"/>
              <a:ext cx="2535300" cy="360913"/>
            </a:xfrm>
            <a:custGeom>
              <a:avLst/>
              <a:gdLst/>
              <a:ahLst/>
              <a:cxnLst/>
              <a:rect l="l" t="t" r="r" b="b"/>
              <a:pathLst>
                <a:path w="2535300" h="360913">
                  <a:moveTo>
                    <a:pt x="0" y="0"/>
                  </a:moveTo>
                  <a:lnTo>
                    <a:pt x="2535300" y="0"/>
                  </a:lnTo>
                  <a:lnTo>
                    <a:pt x="2535300" y="360913"/>
                  </a:lnTo>
                  <a:lnTo>
                    <a:pt x="0" y="360913"/>
                  </a:lnTo>
                  <a:close/>
                </a:path>
              </a:pathLst>
            </a:custGeom>
            <a:solidFill>
              <a:srgbClr val="800600"/>
            </a:solidFill>
          </p:spPr>
        </p:sp>
        <p:sp>
          <p:nvSpPr>
            <p:cNvPr id="15" name="TextBox 15"/>
            <p:cNvSpPr txBox="1"/>
            <p:nvPr/>
          </p:nvSpPr>
          <p:spPr>
            <a:xfrm>
              <a:off x="0" y="-38100"/>
              <a:ext cx="2535300" cy="399013"/>
            </a:xfrm>
            <a:prstGeom prst="rect">
              <a:avLst/>
            </a:prstGeom>
          </p:spPr>
          <p:txBody>
            <a:bodyPr lIns="50800" tIns="50800" rIns="50800" bIns="50800" rtlCol="0" anchor="ctr"/>
            <a:lstStyle/>
            <a:p>
              <a:pPr algn="ctr">
                <a:lnSpc>
                  <a:spcPts val="3295"/>
                </a:lnSpc>
              </a:pPr>
              <a:endParaRPr/>
            </a:p>
          </p:txBody>
        </p:sp>
      </p:grpSp>
      <p:grpSp>
        <p:nvGrpSpPr>
          <p:cNvPr id="16" name="Group 16"/>
          <p:cNvGrpSpPr/>
          <p:nvPr/>
        </p:nvGrpSpPr>
        <p:grpSpPr>
          <a:xfrm>
            <a:off x="1886467" y="2040793"/>
            <a:ext cx="6283518" cy="6205413"/>
            <a:chOff x="0" y="0"/>
            <a:chExt cx="8378025" cy="8273884"/>
          </a:xfrm>
        </p:grpSpPr>
        <p:pic>
          <p:nvPicPr>
            <p:cNvPr id="17" name="Picture 17"/>
            <p:cNvPicPr>
              <a:picLocks noChangeAspect="1"/>
            </p:cNvPicPr>
            <p:nvPr/>
          </p:nvPicPr>
          <p:blipFill>
            <a:blip r:embed="rId4"/>
            <a:srcRect l="12535" r="12535"/>
            <a:stretch>
              <a:fillRect/>
            </a:stretch>
          </p:blipFill>
          <p:spPr>
            <a:xfrm>
              <a:off x="0" y="0"/>
              <a:ext cx="4125512" cy="8273884"/>
            </a:xfrm>
            <a:prstGeom prst="rect">
              <a:avLst/>
            </a:prstGeom>
          </p:spPr>
        </p:pic>
        <p:pic>
          <p:nvPicPr>
            <p:cNvPr id="18" name="Picture 18"/>
            <p:cNvPicPr>
              <a:picLocks noChangeAspect="1"/>
            </p:cNvPicPr>
            <p:nvPr/>
          </p:nvPicPr>
          <p:blipFill>
            <a:blip r:embed="rId5"/>
            <a:srcRect t="13018" b="13018"/>
            <a:stretch>
              <a:fillRect/>
            </a:stretch>
          </p:blipFill>
          <p:spPr>
            <a:xfrm>
              <a:off x="4252512" y="0"/>
              <a:ext cx="4125512" cy="4073442"/>
            </a:xfrm>
            <a:prstGeom prst="rect">
              <a:avLst/>
            </a:prstGeom>
          </p:spPr>
        </p:pic>
        <p:pic>
          <p:nvPicPr>
            <p:cNvPr id="19" name="Picture 19"/>
            <p:cNvPicPr>
              <a:picLocks noChangeAspect="1"/>
            </p:cNvPicPr>
            <p:nvPr/>
          </p:nvPicPr>
          <p:blipFill>
            <a:blip r:embed="rId6"/>
            <a:srcRect t="21006" b="21006"/>
            <a:stretch>
              <a:fillRect/>
            </a:stretch>
          </p:blipFill>
          <p:spPr>
            <a:xfrm>
              <a:off x="4252512" y="4200442"/>
              <a:ext cx="4125512" cy="4073442"/>
            </a:xfrm>
            <a:prstGeom prst="rect">
              <a:avLst/>
            </a:prstGeom>
          </p:spPr>
        </p:pic>
      </p:grpSp>
      <p:sp>
        <p:nvSpPr>
          <p:cNvPr id="20" name="TextBox 20"/>
          <p:cNvSpPr txBox="1"/>
          <p:nvPr/>
        </p:nvSpPr>
        <p:spPr>
          <a:xfrm>
            <a:off x="9041045" y="2088418"/>
            <a:ext cx="7035864" cy="939800"/>
          </a:xfrm>
          <a:prstGeom prst="rect">
            <a:avLst/>
          </a:prstGeom>
        </p:spPr>
        <p:txBody>
          <a:bodyPr lIns="0" tIns="0" rIns="0" bIns="0" rtlCol="0" anchor="t">
            <a:spAutoFit/>
          </a:bodyPr>
          <a:lstStyle/>
          <a:p>
            <a:pPr algn="l">
              <a:lnSpc>
                <a:spcPts val="7150"/>
              </a:lnSpc>
            </a:pPr>
            <a:r>
              <a:rPr lang="en-US" sz="6500" b="1">
                <a:solidFill>
                  <a:srgbClr val="000000"/>
                </a:solidFill>
                <a:latin typeface="Cambria Bold"/>
                <a:ea typeface="Cambria Bold"/>
                <a:cs typeface="Cambria Bold"/>
                <a:sym typeface="Cambria Bold"/>
              </a:rPr>
              <a:t>ABOUT US</a:t>
            </a:r>
          </a:p>
        </p:txBody>
      </p:sp>
      <p:sp>
        <p:nvSpPr>
          <p:cNvPr id="21" name="TextBox 21"/>
          <p:cNvSpPr txBox="1"/>
          <p:nvPr/>
        </p:nvSpPr>
        <p:spPr>
          <a:xfrm>
            <a:off x="9041045" y="3296975"/>
            <a:ext cx="7035864" cy="5229225"/>
          </a:xfrm>
          <a:prstGeom prst="rect">
            <a:avLst/>
          </a:prstGeom>
        </p:spPr>
        <p:txBody>
          <a:bodyPr lIns="0" tIns="0" rIns="0" bIns="0" rtlCol="0" anchor="t">
            <a:spAutoFit/>
          </a:bodyPr>
          <a:lstStyle/>
          <a:p>
            <a:pPr algn="just">
              <a:lnSpc>
                <a:spcPts val="3750"/>
              </a:lnSpc>
            </a:pPr>
            <a:r>
              <a:rPr lang="en-US" sz="2500" b="1">
                <a:solidFill>
                  <a:srgbClr val="000000"/>
                </a:solidFill>
                <a:latin typeface="Cambria Bold"/>
                <a:ea typeface="Cambria Bold"/>
                <a:cs typeface="Cambria Bold"/>
                <a:sym typeface="Cambria Bold"/>
              </a:rPr>
              <a:t>AdventureBox</a:t>
            </a:r>
            <a:r>
              <a:rPr lang="en-US" sz="2500">
                <a:solidFill>
                  <a:srgbClr val="000000"/>
                </a:solidFill>
                <a:latin typeface="Cambria"/>
                <a:ea typeface="Cambria"/>
                <a:cs typeface="Cambria"/>
                <a:sym typeface="Cambria"/>
              </a:rPr>
              <a:t> was founded in 2024 with the goal of offering experiences that enrich life with memorable moments. Our company aims to provide special and unique gifts for all those who want to give something truly personal and lasting to their loved ones, friends or even business partners.</a:t>
            </a:r>
          </a:p>
          <a:p>
            <a:pPr algn="just">
              <a:lnSpc>
                <a:spcPts val="3750"/>
              </a:lnSpc>
            </a:pPr>
            <a:endParaRPr lang="en-US" sz="2500">
              <a:solidFill>
                <a:srgbClr val="000000"/>
              </a:solidFill>
              <a:latin typeface="Cambria"/>
              <a:ea typeface="Cambria"/>
              <a:cs typeface="Cambria"/>
              <a:sym typeface="Cambria"/>
            </a:endParaRPr>
          </a:p>
          <a:p>
            <a:pPr algn="just">
              <a:lnSpc>
                <a:spcPts val="3750"/>
              </a:lnSpc>
            </a:pPr>
            <a:r>
              <a:rPr lang="en-US" sz="2500" b="1">
                <a:solidFill>
                  <a:srgbClr val="000000"/>
                </a:solidFill>
                <a:latin typeface="Cambria Bold"/>
                <a:ea typeface="Cambria Bold"/>
                <a:cs typeface="Cambria Bold"/>
                <a:sym typeface="Cambria Bold"/>
              </a:rPr>
              <a:t>AdventureBox</a:t>
            </a:r>
            <a:r>
              <a:rPr lang="en-US" sz="2500">
                <a:solidFill>
                  <a:srgbClr val="000000"/>
                </a:solidFill>
                <a:latin typeface="Cambria"/>
                <a:ea typeface="Cambria"/>
                <a:cs typeface="Cambria"/>
                <a:sym typeface="Cambria"/>
              </a:rPr>
              <a:t> offers a variety of programs, adventures, workshops and crafts to satisfy the needs of all interested parties.</a:t>
            </a:r>
          </a:p>
        </p:txBody>
      </p:sp>
      <p:sp>
        <p:nvSpPr>
          <p:cNvPr id="22" name="Freeform 22"/>
          <p:cNvSpPr/>
          <p:nvPr/>
        </p:nvSpPr>
        <p:spPr>
          <a:xfrm>
            <a:off x="15809281" y="1028700"/>
            <a:ext cx="1114108" cy="1230074"/>
          </a:xfrm>
          <a:custGeom>
            <a:avLst/>
            <a:gdLst/>
            <a:ahLst/>
            <a:cxnLst/>
            <a:rect l="l" t="t" r="r" b="b"/>
            <a:pathLst>
              <a:path w="1114108" h="1230074">
                <a:moveTo>
                  <a:pt x="0" y="0"/>
                </a:moveTo>
                <a:lnTo>
                  <a:pt x="1114107" y="0"/>
                </a:lnTo>
                <a:lnTo>
                  <a:pt x="1114107" y="1230074"/>
                </a:lnTo>
                <a:lnTo>
                  <a:pt x="0" y="123007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40694" y="-166154"/>
            <a:ext cx="10631517" cy="10631517"/>
          </a:xfrm>
          <a:custGeom>
            <a:avLst/>
            <a:gdLst/>
            <a:ahLst/>
            <a:cxnLst/>
            <a:rect l="l" t="t" r="r" b="b"/>
            <a:pathLst>
              <a:path w="10631517" h="10631517">
                <a:moveTo>
                  <a:pt x="0" y="0"/>
                </a:moveTo>
                <a:lnTo>
                  <a:pt x="10631517" y="0"/>
                </a:lnTo>
                <a:lnTo>
                  <a:pt x="10631517" y="10631517"/>
                </a:lnTo>
                <a:lnTo>
                  <a:pt x="0" y="1063151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3" name="Freeform 3"/>
          <p:cNvSpPr/>
          <p:nvPr/>
        </p:nvSpPr>
        <p:spPr>
          <a:xfrm rot="-10800000">
            <a:off x="7897177" y="-178363"/>
            <a:ext cx="10631517" cy="10631517"/>
          </a:xfrm>
          <a:custGeom>
            <a:avLst/>
            <a:gdLst/>
            <a:ahLst/>
            <a:cxnLst/>
            <a:rect l="l" t="t" r="r" b="b"/>
            <a:pathLst>
              <a:path w="10631517" h="10631517">
                <a:moveTo>
                  <a:pt x="0" y="0"/>
                </a:moveTo>
                <a:lnTo>
                  <a:pt x="10631517" y="0"/>
                </a:lnTo>
                <a:lnTo>
                  <a:pt x="10631517" y="10631517"/>
                </a:lnTo>
                <a:lnTo>
                  <a:pt x="0" y="1063151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grpSp>
        <p:nvGrpSpPr>
          <p:cNvPr id="4" name="Group 4"/>
          <p:cNvGrpSpPr/>
          <p:nvPr/>
        </p:nvGrpSpPr>
        <p:grpSpPr>
          <a:xfrm rot="-10800000">
            <a:off x="6938080" y="8246207"/>
            <a:ext cx="6064231" cy="1370341"/>
            <a:chOff x="0" y="0"/>
            <a:chExt cx="1597164" cy="360913"/>
          </a:xfrm>
        </p:grpSpPr>
        <p:sp>
          <p:nvSpPr>
            <p:cNvPr id="5" name="Freeform 5"/>
            <p:cNvSpPr/>
            <p:nvPr/>
          </p:nvSpPr>
          <p:spPr>
            <a:xfrm>
              <a:off x="0" y="0"/>
              <a:ext cx="1597164" cy="360913"/>
            </a:xfrm>
            <a:custGeom>
              <a:avLst/>
              <a:gdLst/>
              <a:ahLst/>
              <a:cxnLst/>
              <a:rect l="l" t="t" r="r" b="b"/>
              <a:pathLst>
                <a:path w="1597164" h="360913">
                  <a:moveTo>
                    <a:pt x="0" y="0"/>
                  </a:moveTo>
                  <a:lnTo>
                    <a:pt x="1597164" y="0"/>
                  </a:lnTo>
                  <a:lnTo>
                    <a:pt x="1597164" y="360913"/>
                  </a:lnTo>
                  <a:lnTo>
                    <a:pt x="0" y="360913"/>
                  </a:lnTo>
                  <a:close/>
                </a:path>
              </a:pathLst>
            </a:custGeom>
            <a:solidFill>
              <a:srgbClr val="FFFFFF"/>
            </a:solidFill>
          </p:spPr>
        </p:sp>
        <p:sp>
          <p:nvSpPr>
            <p:cNvPr id="6" name="TextBox 6"/>
            <p:cNvSpPr txBox="1"/>
            <p:nvPr/>
          </p:nvSpPr>
          <p:spPr>
            <a:xfrm>
              <a:off x="0" y="-38100"/>
              <a:ext cx="1597164" cy="399013"/>
            </a:xfrm>
            <a:prstGeom prst="rect">
              <a:avLst/>
            </a:prstGeom>
          </p:spPr>
          <p:txBody>
            <a:bodyPr lIns="50800" tIns="50800" rIns="50800" bIns="50800" rtlCol="0" anchor="ctr"/>
            <a:lstStyle/>
            <a:p>
              <a:pPr algn="ctr">
                <a:lnSpc>
                  <a:spcPts val="3295"/>
                </a:lnSpc>
              </a:pPr>
              <a:endParaRPr/>
            </a:p>
          </p:txBody>
        </p:sp>
      </p:grpSp>
      <p:grpSp>
        <p:nvGrpSpPr>
          <p:cNvPr id="7" name="Group 7"/>
          <p:cNvGrpSpPr/>
          <p:nvPr/>
        </p:nvGrpSpPr>
        <p:grpSpPr>
          <a:xfrm rot="-10800000">
            <a:off x="-1456230" y="9616548"/>
            <a:ext cx="9626215" cy="1370341"/>
            <a:chOff x="0" y="0"/>
            <a:chExt cx="2535300" cy="360913"/>
          </a:xfrm>
        </p:grpSpPr>
        <p:sp>
          <p:nvSpPr>
            <p:cNvPr id="8" name="Freeform 8"/>
            <p:cNvSpPr/>
            <p:nvPr/>
          </p:nvSpPr>
          <p:spPr>
            <a:xfrm>
              <a:off x="0" y="0"/>
              <a:ext cx="2535300" cy="360913"/>
            </a:xfrm>
            <a:custGeom>
              <a:avLst/>
              <a:gdLst/>
              <a:ahLst/>
              <a:cxnLst/>
              <a:rect l="l" t="t" r="r" b="b"/>
              <a:pathLst>
                <a:path w="2535300" h="360913">
                  <a:moveTo>
                    <a:pt x="0" y="0"/>
                  </a:moveTo>
                  <a:lnTo>
                    <a:pt x="2535300" y="0"/>
                  </a:lnTo>
                  <a:lnTo>
                    <a:pt x="2535300" y="360913"/>
                  </a:lnTo>
                  <a:lnTo>
                    <a:pt x="0" y="360913"/>
                  </a:lnTo>
                  <a:close/>
                </a:path>
              </a:pathLst>
            </a:custGeom>
            <a:solidFill>
              <a:srgbClr val="800600"/>
            </a:solidFill>
          </p:spPr>
        </p:sp>
        <p:sp>
          <p:nvSpPr>
            <p:cNvPr id="9" name="TextBox 9"/>
            <p:cNvSpPr txBox="1"/>
            <p:nvPr/>
          </p:nvSpPr>
          <p:spPr>
            <a:xfrm>
              <a:off x="0" y="-38100"/>
              <a:ext cx="2535300" cy="399013"/>
            </a:xfrm>
            <a:prstGeom prst="rect">
              <a:avLst/>
            </a:prstGeom>
          </p:spPr>
          <p:txBody>
            <a:bodyPr lIns="50800" tIns="50800" rIns="50800" bIns="50800" rtlCol="0" anchor="ctr"/>
            <a:lstStyle/>
            <a:p>
              <a:pPr algn="ctr">
                <a:lnSpc>
                  <a:spcPts val="3295"/>
                </a:lnSpc>
              </a:pPr>
              <a:endParaRPr/>
            </a:p>
          </p:txBody>
        </p:sp>
      </p:grpSp>
      <p:grpSp>
        <p:nvGrpSpPr>
          <p:cNvPr id="10" name="Group 10"/>
          <p:cNvGrpSpPr/>
          <p:nvPr/>
        </p:nvGrpSpPr>
        <p:grpSpPr>
          <a:xfrm>
            <a:off x="5285690" y="670452"/>
            <a:ext cx="6064231" cy="1370341"/>
            <a:chOff x="0" y="0"/>
            <a:chExt cx="1597164" cy="360913"/>
          </a:xfrm>
        </p:grpSpPr>
        <p:sp>
          <p:nvSpPr>
            <p:cNvPr id="11" name="Freeform 11"/>
            <p:cNvSpPr/>
            <p:nvPr/>
          </p:nvSpPr>
          <p:spPr>
            <a:xfrm>
              <a:off x="0" y="0"/>
              <a:ext cx="1597164" cy="360913"/>
            </a:xfrm>
            <a:custGeom>
              <a:avLst/>
              <a:gdLst/>
              <a:ahLst/>
              <a:cxnLst/>
              <a:rect l="l" t="t" r="r" b="b"/>
              <a:pathLst>
                <a:path w="1597164" h="360913">
                  <a:moveTo>
                    <a:pt x="0" y="0"/>
                  </a:moveTo>
                  <a:lnTo>
                    <a:pt x="1597164" y="0"/>
                  </a:lnTo>
                  <a:lnTo>
                    <a:pt x="1597164" y="360913"/>
                  </a:lnTo>
                  <a:lnTo>
                    <a:pt x="0" y="360913"/>
                  </a:lnTo>
                  <a:close/>
                </a:path>
              </a:pathLst>
            </a:custGeom>
            <a:solidFill>
              <a:srgbClr val="FFFFFF"/>
            </a:solidFill>
          </p:spPr>
        </p:sp>
        <p:sp>
          <p:nvSpPr>
            <p:cNvPr id="12" name="TextBox 12"/>
            <p:cNvSpPr txBox="1"/>
            <p:nvPr/>
          </p:nvSpPr>
          <p:spPr>
            <a:xfrm>
              <a:off x="0" y="-38100"/>
              <a:ext cx="1597164" cy="399013"/>
            </a:xfrm>
            <a:prstGeom prst="rect">
              <a:avLst/>
            </a:prstGeom>
          </p:spPr>
          <p:txBody>
            <a:bodyPr lIns="50800" tIns="50800" rIns="50800" bIns="50800" rtlCol="0" anchor="ctr"/>
            <a:lstStyle/>
            <a:p>
              <a:pPr algn="ctr">
                <a:lnSpc>
                  <a:spcPts val="3295"/>
                </a:lnSpc>
              </a:pPr>
              <a:endParaRPr/>
            </a:p>
          </p:txBody>
        </p:sp>
      </p:grpSp>
      <p:grpSp>
        <p:nvGrpSpPr>
          <p:cNvPr id="13" name="Group 13"/>
          <p:cNvGrpSpPr/>
          <p:nvPr/>
        </p:nvGrpSpPr>
        <p:grpSpPr>
          <a:xfrm>
            <a:off x="10118015" y="-699889"/>
            <a:ext cx="9626215" cy="1370341"/>
            <a:chOff x="0" y="0"/>
            <a:chExt cx="2535300" cy="360913"/>
          </a:xfrm>
        </p:grpSpPr>
        <p:sp>
          <p:nvSpPr>
            <p:cNvPr id="14" name="Freeform 14"/>
            <p:cNvSpPr/>
            <p:nvPr/>
          </p:nvSpPr>
          <p:spPr>
            <a:xfrm>
              <a:off x="0" y="0"/>
              <a:ext cx="2535300" cy="360913"/>
            </a:xfrm>
            <a:custGeom>
              <a:avLst/>
              <a:gdLst/>
              <a:ahLst/>
              <a:cxnLst/>
              <a:rect l="l" t="t" r="r" b="b"/>
              <a:pathLst>
                <a:path w="2535300" h="360913">
                  <a:moveTo>
                    <a:pt x="0" y="0"/>
                  </a:moveTo>
                  <a:lnTo>
                    <a:pt x="2535300" y="0"/>
                  </a:lnTo>
                  <a:lnTo>
                    <a:pt x="2535300" y="360913"/>
                  </a:lnTo>
                  <a:lnTo>
                    <a:pt x="0" y="360913"/>
                  </a:lnTo>
                  <a:close/>
                </a:path>
              </a:pathLst>
            </a:custGeom>
            <a:solidFill>
              <a:srgbClr val="800600"/>
            </a:solidFill>
          </p:spPr>
        </p:sp>
        <p:sp>
          <p:nvSpPr>
            <p:cNvPr id="15" name="TextBox 15"/>
            <p:cNvSpPr txBox="1"/>
            <p:nvPr/>
          </p:nvSpPr>
          <p:spPr>
            <a:xfrm>
              <a:off x="0" y="-38100"/>
              <a:ext cx="2535300" cy="399013"/>
            </a:xfrm>
            <a:prstGeom prst="rect">
              <a:avLst/>
            </a:prstGeom>
          </p:spPr>
          <p:txBody>
            <a:bodyPr lIns="50800" tIns="50800" rIns="50800" bIns="50800" rtlCol="0" anchor="ctr"/>
            <a:lstStyle/>
            <a:p>
              <a:pPr algn="ctr">
                <a:lnSpc>
                  <a:spcPts val="3295"/>
                </a:lnSpc>
              </a:pPr>
              <a:endParaRPr/>
            </a:p>
          </p:txBody>
        </p:sp>
      </p:grpSp>
      <p:grpSp>
        <p:nvGrpSpPr>
          <p:cNvPr id="16" name="Group 16"/>
          <p:cNvGrpSpPr/>
          <p:nvPr/>
        </p:nvGrpSpPr>
        <p:grpSpPr>
          <a:xfrm>
            <a:off x="1886467" y="2040793"/>
            <a:ext cx="6283518" cy="6205413"/>
            <a:chOff x="0" y="0"/>
            <a:chExt cx="8378025" cy="8273884"/>
          </a:xfrm>
        </p:grpSpPr>
        <p:pic>
          <p:nvPicPr>
            <p:cNvPr id="17" name="Picture 17"/>
            <p:cNvPicPr>
              <a:picLocks noChangeAspect="1"/>
            </p:cNvPicPr>
            <p:nvPr/>
          </p:nvPicPr>
          <p:blipFill>
            <a:blip r:embed="rId4"/>
            <a:srcRect l="12535" r="12535"/>
            <a:stretch>
              <a:fillRect/>
            </a:stretch>
          </p:blipFill>
          <p:spPr>
            <a:xfrm>
              <a:off x="0" y="0"/>
              <a:ext cx="4125512" cy="8273884"/>
            </a:xfrm>
            <a:prstGeom prst="rect">
              <a:avLst/>
            </a:prstGeom>
          </p:spPr>
        </p:pic>
        <p:pic>
          <p:nvPicPr>
            <p:cNvPr id="18" name="Picture 18"/>
            <p:cNvPicPr>
              <a:picLocks noChangeAspect="1"/>
            </p:cNvPicPr>
            <p:nvPr/>
          </p:nvPicPr>
          <p:blipFill>
            <a:blip r:embed="rId5"/>
            <a:srcRect t="12928" b="12928"/>
            <a:stretch>
              <a:fillRect/>
            </a:stretch>
          </p:blipFill>
          <p:spPr>
            <a:xfrm>
              <a:off x="4252512" y="0"/>
              <a:ext cx="4125512" cy="4073442"/>
            </a:xfrm>
            <a:prstGeom prst="rect">
              <a:avLst/>
            </a:prstGeom>
          </p:spPr>
        </p:pic>
        <p:pic>
          <p:nvPicPr>
            <p:cNvPr id="19" name="Picture 19"/>
            <p:cNvPicPr>
              <a:picLocks noChangeAspect="1"/>
            </p:cNvPicPr>
            <p:nvPr/>
          </p:nvPicPr>
          <p:blipFill>
            <a:blip r:embed="rId6"/>
            <a:srcRect t="631" b="631"/>
            <a:stretch>
              <a:fillRect/>
            </a:stretch>
          </p:blipFill>
          <p:spPr>
            <a:xfrm>
              <a:off x="4252512" y="4200442"/>
              <a:ext cx="4125512" cy="4073442"/>
            </a:xfrm>
            <a:prstGeom prst="rect">
              <a:avLst/>
            </a:prstGeom>
          </p:spPr>
        </p:pic>
      </p:grpSp>
      <p:sp>
        <p:nvSpPr>
          <p:cNvPr id="20" name="TextBox 20"/>
          <p:cNvSpPr txBox="1"/>
          <p:nvPr/>
        </p:nvSpPr>
        <p:spPr>
          <a:xfrm>
            <a:off x="9041045" y="2088418"/>
            <a:ext cx="7035864" cy="939800"/>
          </a:xfrm>
          <a:prstGeom prst="rect">
            <a:avLst/>
          </a:prstGeom>
        </p:spPr>
        <p:txBody>
          <a:bodyPr lIns="0" tIns="0" rIns="0" bIns="0" rtlCol="0" anchor="t">
            <a:spAutoFit/>
          </a:bodyPr>
          <a:lstStyle/>
          <a:p>
            <a:pPr algn="l">
              <a:lnSpc>
                <a:spcPts val="7150"/>
              </a:lnSpc>
            </a:pPr>
            <a:r>
              <a:rPr lang="en-US" sz="6500" b="1">
                <a:solidFill>
                  <a:srgbClr val="000000"/>
                </a:solidFill>
                <a:latin typeface="Cambria Bold"/>
                <a:ea typeface="Cambria Bold"/>
                <a:cs typeface="Cambria Bold"/>
                <a:sym typeface="Cambria Bold"/>
              </a:rPr>
              <a:t>OUR PACKAGES</a:t>
            </a:r>
          </a:p>
        </p:txBody>
      </p:sp>
      <p:sp>
        <p:nvSpPr>
          <p:cNvPr id="21" name="TextBox 21"/>
          <p:cNvSpPr txBox="1"/>
          <p:nvPr/>
        </p:nvSpPr>
        <p:spPr>
          <a:xfrm>
            <a:off x="9041045" y="4047393"/>
            <a:ext cx="7035864" cy="3800475"/>
          </a:xfrm>
          <a:prstGeom prst="rect">
            <a:avLst/>
          </a:prstGeom>
        </p:spPr>
        <p:txBody>
          <a:bodyPr lIns="0" tIns="0" rIns="0" bIns="0" rtlCol="0" anchor="t">
            <a:spAutoFit/>
          </a:bodyPr>
          <a:lstStyle/>
          <a:p>
            <a:pPr marL="539753" lvl="1" indent="-269876" algn="just">
              <a:lnSpc>
                <a:spcPts val="3750"/>
              </a:lnSpc>
              <a:buFont typeface="Arial"/>
              <a:buChar char="•"/>
            </a:pPr>
            <a:r>
              <a:rPr lang="en-US" sz="2500">
                <a:solidFill>
                  <a:srgbClr val="000000"/>
                </a:solidFill>
                <a:latin typeface="Cambria"/>
                <a:ea typeface="Cambria"/>
                <a:cs typeface="Cambria"/>
                <a:sym typeface="Cambria"/>
              </a:rPr>
              <a:t>Adrenaline</a:t>
            </a:r>
          </a:p>
          <a:p>
            <a:pPr marL="539753" lvl="1" indent="-269876" algn="just">
              <a:lnSpc>
                <a:spcPts val="3750"/>
              </a:lnSpc>
              <a:buFont typeface="Arial"/>
              <a:buChar char="•"/>
            </a:pPr>
            <a:r>
              <a:rPr lang="en-US" sz="2500">
                <a:solidFill>
                  <a:srgbClr val="000000"/>
                </a:solidFill>
                <a:latin typeface="Cambria"/>
                <a:ea typeface="Cambria"/>
                <a:cs typeface="Cambria"/>
                <a:sym typeface="Cambria"/>
              </a:rPr>
              <a:t>Travel (Hungary and worldwide)</a:t>
            </a:r>
          </a:p>
          <a:p>
            <a:pPr marL="539753" lvl="1" indent="-269876" algn="just">
              <a:lnSpc>
                <a:spcPts val="3750"/>
              </a:lnSpc>
              <a:buFont typeface="Arial"/>
              <a:buChar char="•"/>
            </a:pPr>
            <a:r>
              <a:rPr lang="en-US" sz="2500">
                <a:solidFill>
                  <a:srgbClr val="000000"/>
                </a:solidFill>
                <a:latin typeface="Cambria"/>
                <a:ea typeface="Cambria"/>
                <a:cs typeface="Cambria"/>
                <a:sym typeface="Cambria"/>
              </a:rPr>
              <a:t>Family</a:t>
            </a:r>
          </a:p>
          <a:p>
            <a:pPr marL="539753" lvl="1" indent="-269876" algn="just">
              <a:lnSpc>
                <a:spcPts val="3750"/>
              </a:lnSpc>
              <a:buFont typeface="Arial"/>
              <a:buChar char="•"/>
            </a:pPr>
            <a:r>
              <a:rPr lang="en-US" sz="2500">
                <a:solidFill>
                  <a:srgbClr val="000000"/>
                </a:solidFill>
                <a:latin typeface="Cambria"/>
                <a:ea typeface="Cambria"/>
                <a:cs typeface="Cambria"/>
                <a:sym typeface="Cambria"/>
              </a:rPr>
              <a:t>Gastronomy</a:t>
            </a:r>
          </a:p>
          <a:p>
            <a:pPr marL="539753" lvl="1" indent="-269876" algn="just">
              <a:lnSpc>
                <a:spcPts val="3750"/>
              </a:lnSpc>
              <a:buFont typeface="Arial"/>
              <a:buChar char="•"/>
            </a:pPr>
            <a:r>
              <a:rPr lang="en-US" sz="2500">
                <a:solidFill>
                  <a:srgbClr val="000000"/>
                </a:solidFill>
                <a:latin typeface="Cambria"/>
                <a:ea typeface="Cambria"/>
                <a:cs typeface="Cambria"/>
                <a:sym typeface="Cambria"/>
              </a:rPr>
              <a:t>Spa</a:t>
            </a:r>
          </a:p>
          <a:p>
            <a:pPr marL="539753" lvl="1" indent="-269876" algn="just">
              <a:lnSpc>
                <a:spcPts val="3750"/>
              </a:lnSpc>
              <a:buFont typeface="Arial"/>
              <a:buChar char="•"/>
            </a:pPr>
            <a:r>
              <a:rPr lang="en-US" sz="2500">
                <a:solidFill>
                  <a:srgbClr val="000000"/>
                </a:solidFill>
                <a:latin typeface="Cambria"/>
                <a:ea typeface="Cambria"/>
                <a:cs typeface="Cambria"/>
                <a:sym typeface="Cambria"/>
              </a:rPr>
              <a:t>Hobby</a:t>
            </a:r>
          </a:p>
          <a:p>
            <a:pPr marL="539753" lvl="1" indent="-269876" algn="just">
              <a:lnSpc>
                <a:spcPts val="3750"/>
              </a:lnSpc>
              <a:buFont typeface="Arial"/>
              <a:buChar char="•"/>
            </a:pPr>
            <a:r>
              <a:rPr lang="en-US" sz="2500">
                <a:solidFill>
                  <a:srgbClr val="000000"/>
                </a:solidFill>
                <a:latin typeface="Cambria"/>
                <a:ea typeface="Cambria"/>
                <a:cs typeface="Cambria"/>
                <a:sym typeface="Cambria"/>
              </a:rPr>
              <a:t>Culture</a:t>
            </a:r>
          </a:p>
          <a:p>
            <a:pPr marL="539753" lvl="1" indent="-269876" algn="just">
              <a:lnSpc>
                <a:spcPts val="3750"/>
              </a:lnSpc>
              <a:buFont typeface="Arial"/>
              <a:buChar char="•"/>
            </a:pPr>
            <a:r>
              <a:rPr lang="en-US" sz="2500">
                <a:solidFill>
                  <a:srgbClr val="000000"/>
                </a:solidFill>
                <a:latin typeface="Cambria"/>
                <a:ea typeface="Cambria"/>
                <a:cs typeface="Cambria"/>
                <a:sym typeface="Cambria"/>
              </a:rPr>
              <a:t>VIP</a:t>
            </a:r>
          </a:p>
        </p:txBody>
      </p:sp>
      <p:sp>
        <p:nvSpPr>
          <p:cNvPr id="22" name="Freeform 22"/>
          <p:cNvSpPr/>
          <p:nvPr/>
        </p:nvSpPr>
        <p:spPr>
          <a:xfrm>
            <a:off x="15809281" y="1028700"/>
            <a:ext cx="1114108" cy="1230074"/>
          </a:xfrm>
          <a:custGeom>
            <a:avLst/>
            <a:gdLst/>
            <a:ahLst/>
            <a:cxnLst/>
            <a:rect l="l" t="t" r="r" b="b"/>
            <a:pathLst>
              <a:path w="1114108" h="1230074">
                <a:moveTo>
                  <a:pt x="0" y="0"/>
                </a:moveTo>
                <a:lnTo>
                  <a:pt x="1114107" y="0"/>
                </a:lnTo>
                <a:lnTo>
                  <a:pt x="1114107" y="1230074"/>
                </a:lnTo>
                <a:lnTo>
                  <a:pt x="0" y="123007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23" name="TextBox 23"/>
          <p:cNvSpPr txBox="1"/>
          <p:nvPr/>
        </p:nvSpPr>
        <p:spPr>
          <a:xfrm>
            <a:off x="9144000" y="3304443"/>
            <a:ext cx="7035864" cy="466725"/>
          </a:xfrm>
          <a:prstGeom prst="rect">
            <a:avLst/>
          </a:prstGeom>
        </p:spPr>
        <p:txBody>
          <a:bodyPr lIns="0" tIns="0" rIns="0" bIns="0" rtlCol="0" anchor="t">
            <a:spAutoFit/>
          </a:bodyPr>
          <a:lstStyle/>
          <a:p>
            <a:pPr algn="just">
              <a:lnSpc>
                <a:spcPts val="3750"/>
              </a:lnSpc>
            </a:pPr>
            <a:r>
              <a:rPr lang="en-US" sz="2500" b="1">
                <a:solidFill>
                  <a:srgbClr val="000000"/>
                </a:solidFill>
                <a:latin typeface="Cambria Bold"/>
                <a:ea typeface="Cambria Bold"/>
                <a:cs typeface="Cambria Bold"/>
                <a:sym typeface="Cambria Bold"/>
              </a:rPr>
              <a:t>Try one of our packages!</a:t>
            </a:r>
          </a:p>
        </p:txBody>
      </p:sp>
      <p:sp>
        <p:nvSpPr>
          <p:cNvPr id="24" name="TextBox 24"/>
          <p:cNvSpPr txBox="1"/>
          <p:nvPr/>
        </p:nvSpPr>
        <p:spPr>
          <a:xfrm>
            <a:off x="9144000" y="8124093"/>
            <a:ext cx="7035864" cy="466725"/>
          </a:xfrm>
          <a:prstGeom prst="rect">
            <a:avLst/>
          </a:prstGeom>
        </p:spPr>
        <p:txBody>
          <a:bodyPr lIns="0" tIns="0" rIns="0" bIns="0" rtlCol="0" anchor="t">
            <a:spAutoFit/>
          </a:bodyPr>
          <a:lstStyle/>
          <a:p>
            <a:pPr algn="just">
              <a:lnSpc>
                <a:spcPts val="3750"/>
              </a:lnSpc>
            </a:pPr>
            <a:r>
              <a:rPr lang="en-US" sz="2500" b="1">
                <a:solidFill>
                  <a:srgbClr val="000000"/>
                </a:solidFill>
                <a:latin typeface="Cambria Bold"/>
                <a:ea typeface="Cambria Bold"/>
                <a:cs typeface="Cambria Bold"/>
                <a:sym typeface="Cambria Bold"/>
              </a:rPr>
              <a:t>Choose the most suitable pastime for you!</a:t>
            </a: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84185" y="7962376"/>
            <a:ext cx="20343527" cy="1195868"/>
            <a:chOff x="0" y="0"/>
            <a:chExt cx="5357966" cy="314961"/>
          </a:xfrm>
        </p:grpSpPr>
        <p:sp>
          <p:nvSpPr>
            <p:cNvPr id="3" name="Freeform 3"/>
            <p:cNvSpPr/>
            <p:nvPr/>
          </p:nvSpPr>
          <p:spPr>
            <a:xfrm>
              <a:off x="0" y="0"/>
              <a:ext cx="5357966" cy="314961"/>
            </a:xfrm>
            <a:custGeom>
              <a:avLst/>
              <a:gdLst/>
              <a:ahLst/>
              <a:cxnLst/>
              <a:rect l="l" t="t" r="r" b="b"/>
              <a:pathLst>
                <a:path w="5357966" h="314961">
                  <a:moveTo>
                    <a:pt x="0" y="0"/>
                  </a:moveTo>
                  <a:lnTo>
                    <a:pt x="5357966" y="0"/>
                  </a:lnTo>
                  <a:lnTo>
                    <a:pt x="5357966" y="314961"/>
                  </a:lnTo>
                  <a:lnTo>
                    <a:pt x="0" y="314961"/>
                  </a:lnTo>
                  <a:close/>
                </a:path>
              </a:pathLst>
            </a:custGeom>
            <a:solidFill>
              <a:srgbClr val="DDC1A7"/>
            </a:solidFill>
          </p:spPr>
        </p:sp>
        <p:sp>
          <p:nvSpPr>
            <p:cNvPr id="4" name="TextBox 4"/>
            <p:cNvSpPr txBox="1"/>
            <p:nvPr/>
          </p:nvSpPr>
          <p:spPr>
            <a:xfrm>
              <a:off x="0" y="-38100"/>
              <a:ext cx="5357966" cy="353061"/>
            </a:xfrm>
            <a:prstGeom prst="rect">
              <a:avLst/>
            </a:prstGeom>
          </p:spPr>
          <p:txBody>
            <a:bodyPr lIns="50800" tIns="50800" rIns="50800" bIns="50800" rtlCol="0" anchor="ctr"/>
            <a:lstStyle/>
            <a:p>
              <a:pPr algn="ctr">
                <a:lnSpc>
                  <a:spcPts val="3295"/>
                </a:lnSpc>
              </a:pPr>
              <a:endParaRPr/>
            </a:p>
          </p:txBody>
        </p:sp>
      </p:grpSp>
      <p:grpSp>
        <p:nvGrpSpPr>
          <p:cNvPr id="5" name="Group 5"/>
          <p:cNvGrpSpPr/>
          <p:nvPr/>
        </p:nvGrpSpPr>
        <p:grpSpPr>
          <a:xfrm>
            <a:off x="-1784185" y="9084495"/>
            <a:ext cx="20343527" cy="1533898"/>
            <a:chOff x="0" y="0"/>
            <a:chExt cx="5357966" cy="403990"/>
          </a:xfrm>
        </p:grpSpPr>
        <p:sp>
          <p:nvSpPr>
            <p:cNvPr id="6" name="Freeform 6"/>
            <p:cNvSpPr/>
            <p:nvPr/>
          </p:nvSpPr>
          <p:spPr>
            <a:xfrm>
              <a:off x="0" y="0"/>
              <a:ext cx="5357966" cy="403990"/>
            </a:xfrm>
            <a:custGeom>
              <a:avLst/>
              <a:gdLst/>
              <a:ahLst/>
              <a:cxnLst/>
              <a:rect l="l" t="t" r="r" b="b"/>
              <a:pathLst>
                <a:path w="5357966" h="403990">
                  <a:moveTo>
                    <a:pt x="0" y="0"/>
                  </a:moveTo>
                  <a:lnTo>
                    <a:pt x="5357966" y="0"/>
                  </a:lnTo>
                  <a:lnTo>
                    <a:pt x="5357966" y="403990"/>
                  </a:lnTo>
                  <a:lnTo>
                    <a:pt x="0" y="403990"/>
                  </a:lnTo>
                  <a:close/>
                </a:path>
              </a:pathLst>
            </a:custGeom>
            <a:solidFill>
              <a:srgbClr val="800600"/>
            </a:solidFill>
          </p:spPr>
        </p:sp>
        <p:sp>
          <p:nvSpPr>
            <p:cNvPr id="7" name="TextBox 7"/>
            <p:cNvSpPr txBox="1"/>
            <p:nvPr/>
          </p:nvSpPr>
          <p:spPr>
            <a:xfrm>
              <a:off x="0" y="-38100"/>
              <a:ext cx="5357966" cy="442090"/>
            </a:xfrm>
            <a:prstGeom prst="rect">
              <a:avLst/>
            </a:prstGeom>
          </p:spPr>
          <p:txBody>
            <a:bodyPr lIns="50800" tIns="50800" rIns="50800" bIns="50800" rtlCol="0" anchor="ctr"/>
            <a:lstStyle/>
            <a:p>
              <a:pPr algn="ctr">
                <a:lnSpc>
                  <a:spcPts val="3295"/>
                </a:lnSpc>
              </a:pPr>
              <a:endParaRPr/>
            </a:p>
          </p:txBody>
        </p:sp>
      </p:grpSp>
      <p:sp>
        <p:nvSpPr>
          <p:cNvPr id="8" name="Freeform 8"/>
          <p:cNvSpPr/>
          <p:nvPr/>
        </p:nvSpPr>
        <p:spPr>
          <a:xfrm flipV="1">
            <a:off x="0" y="0"/>
            <a:ext cx="10287000" cy="10287000"/>
          </a:xfrm>
          <a:custGeom>
            <a:avLst/>
            <a:gdLst/>
            <a:ahLst/>
            <a:cxnLst/>
            <a:rect l="l" t="t" r="r" b="b"/>
            <a:pathLst>
              <a:path w="10287000" h="10287000">
                <a:moveTo>
                  <a:pt x="0" y="10287000"/>
                </a:moveTo>
                <a:lnTo>
                  <a:pt x="10287000" y="10287000"/>
                </a:lnTo>
                <a:lnTo>
                  <a:pt x="10287000" y="0"/>
                </a:lnTo>
                <a:lnTo>
                  <a:pt x="0" y="0"/>
                </a:lnTo>
                <a:lnTo>
                  <a:pt x="0" y="1028700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9" name="TextBox 9"/>
          <p:cNvSpPr txBox="1"/>
          <p:nvPr/>
        </p:nvSpPr>
        <p:spPr>
          <a:xfrm>
            <a:off x="5813048" y="1076325"/>
            <a:ext cx="11446252" cy="939800"/>
          </a:xfrm>
          <a:prstGeom prst="rect">
            <a:avLst/>
          </a:prstGeom>
        </p:spPr>
        <p:txBody>
          <a:bodyPr lIns="0" tIns="0" rIns="0" bIns="0" rtlCol="0" anchor="t">
            <a:spAutoFit/>
          </a:bodyPr>
          <a:lstStyle/>
          <a:p>
            <a:pPr algn="l">
              <a:lnSpc>
                <a:spcPts val="7150"/>
              </a:lnSpc>
            </a:pPr>
            <a:r>
              <a:rPr lang="en-US" sz="6500" b="1">
                <a:solidFill>
                  <a:srgbClr val="000000"/>
                </a:solidFill>
                <a:latin typeface="Cambria Bold"/>
                <a:ea typeface="Cambria Bold"/>
                <a:cs typeface="Cambria Bold"/>
                <a:sym typeface="Cambria Bold"/>
              </a:rPr>
              <a:t>CONTACT</a:t>
            </a:r>
          </a:p>
        </p:txBody>
      </p:sp>
      <p:sp>
        <p:nvSpPr>
          <p:cNvPr id="10" name="TextBox 10"/>
          <p:cNvSpPr txBox="1"/>
          <p:nvPr/>
        </p:nvSpPr>
        <p:spPr>
          <a:xfrm>
            <a:off x="6951073" y="2331079"/>
            <a:ext cx="8748998" cy="4338911"/>
          </a:xfrm>
          <a:prstGeom prst="rect">
            <a:avLst/>
          </a:prstGeom>
        </p:spPr>
        <p:txBody>
          <a:bodyPr lIns="0" tIns="0" rIns="0" bIns="0" rtlCol="0" anchor="t">
            <a:spAutoFit/>
          </a:bodyPr>
          <a:lstStyle/>
          <a:p>
            <a:pPr algn="just">
              <a:lnSpc>
                <a:spcPts val="8820"/>
              </a:lnSpc>
            </a:pPr>
            <a:r>
              <a:rPr lang="en-US" sz="3571" u="none" strike="noStrike">
                <a:solidFill>
                  <a:srgbClr val="000000"/>
                </a:solidFill>
                <a:latin typeface="Cambria"/>
                <a:ea typeface="Cambria"/>
                <a:cs typeface="Cambria"/>
                <a:sym typeface="Cambria"/>
              </a:rPr>
              <a:t>+36-96/312-135</a:t>
            </a:r>
          </a:p>
          <a:p>
            <a:pPr algn="just">
              <a:lnSpc>
                <a:spcPts val="8820"/>
              </a:lnSpc>
            </a:pPr>
            <a:r>
              <a:rPr lang="en-US" sz="3571" u="none" strike="noStrike">
                <a:solidFill>
                  <a:srgbClr val="000000"/>
                </a:solidFill>
                <a:latin typeface="Cambria"/>
                <a:ea typeface="Cambria"/>
                <a:cs typeface="Cambria"/>
                <a:sym typeface="Cambria"/>
              </a:rPr>
              <a:t>elmenybox@gmail.com</a:t>
            </a:r>
          </a:p>
          <a:p>
            <a:pPr algn="just">
              <a:lnSpc>
                <a:spcPts val="8820"/>
              </a:lnSpc>
            </a:pPr>
            <a:r>
              <a:rPr lang="en-US" sz="3571" u="none" strike="noStrike">
                <a:solidFill>
                  <a:srgbClr val="000000"/>
                </a:solidFill>
                <a:latin typeface="Cambria"/>
                <a:ea typeface="Cambria"/>
                <a:cs typeface="Cambria"/>
                <a:sym typeface="Cambria"/>
              </a:rPr>
              <a:t>elmenybox.webnode.hu</a:t>
            </a:r>
          </a:p>
          <a:p>
            <a:pPr algn="just">
              <a:lnSpc>
                <a:spcPts val="8820"/>
              </a:lnSpc>
            </a:pPr>
            <a:r>
              <a:rPr lang="en-US" sz="3571" u="none" strike="noStrike">
                <a:solidFill>
                  <a:srgbClr val="000000"/>
                </a:solidFill>
                <a:latin typeface="Cambria"/>
                <a:ea typeface="Cambria"/>
                <a:cs typeface="Cambria"/>
                <a:sym typeface="Cambria"/>
              </a:rPr>
              <a:t>9022 Győr, Bisinger sétány 32.</a:t>
            </a:r>
          </a:p>
        </p:txBody>
      </p:sp>
      <p:sp>
        <p:nvSpPr>
          <p:cNvPr id="11" name="Freeform 11"/>
          <p:cNvSpPr/>
          <p:nvPr/>
        </p:nvSpPr>
        <p:spPr>
          <a:xfrm>
            <a:off x="5949337" y="2788279"/>
            <a:ext cx="624579" cy="624579"/>
          </a:xfrm>
          <a:custGeom>
            <a:avLst/>
            <a:gdLst/>
            <a:ahLst/>
            <a:cxnLst/>
            <a:rect l="l" t="t" r="r" b="b"/>
            <a:pathLst>
              <a:path w="624579" h="624579">
                <a:moveTo>
                  <a:pt x="0" y="0"/>
                </a:moveTo>
                <a:lnTo>
                  <a:pt x="624579" y="0"/>
                </a:lnTo>
                <a:lnTo>
                  <a:pt x="624579" y="624579"/>
                </a:lnTo>
                <a:lnTo>
                  <a:pt x="0" y="62457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Freeform 12"/>
          <p:cNvSpPr/>
          <p:nvPr/>
        </p:nvSpPr>
        <p:spPr>
          <a:xfrm>
            <a:off x="5949337" y="3898648"/>
            <a:ext cx="624579" cy="624579"/>
          </a:xfrm>
          <a:custGeom>
            <a:avLst/>
            <a:gdLst/>
            <a:ahLst/>
            <a:cxnLst/>
            <a:rect l="l" t="t" r="r" b="b"/>
            <a:pathLst>
              <a:path w="624579" h="624579">
                <a:moveTo>
                  <a:pt x="0" y="0"/>
                </a:moveTo>
                <a:lnTo>
                  <a:pt x="624579" y="0"/>
                </a:lnTo>
                <a:lnTo>
                  <a:pt x="624579" y="624579"/>
                </a:lnTo>
                <a:lnTo>
                  <a:pt x="0" y="62457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a:ln cap="sq">
            <a:noFill/>
            <a:prstDash val="solid"/>
            <a:miter/>
          </a:ln>
        </p:spPr>
      </p:sp>
      <p:sp>
        <p:nvSpPr>
          <p:cNvPr id="13" name="Freeform 13"/>
          <p:cNvSpPr/>
          <p:nvPr/>
        </p:nvSpPr>
        <p:spPr>
          <a:xfrm>
            <a:off x="5949337" y="5009002"/>
            <a:ext cx="624579" cy="624579"/>
          </a:xfrm>
          <a:custGeom>
            <a:avLst/>
            <a:gdLst/>
            <a:ahLst/>
            <a:cxnLst/>
            <a:rect l="l" t="t" r="r" b="b"/>
            <a:pathLst>
              <a:path w="624579" h="624579">
                <a:moveTo>
                  <a:pt x="0" y="0"/>
                </a:moveTo>
                <a:lnTo>
                  <a:pt x="624579" y="0"/>
                </a:lnTo>
                <a:lnTo>
                  <a:pt x="624579" y="624579"/>
                </a:lnTo>
                <a:lnTo>
                  <a:pt x="0" y="62457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a:ln cap="sq">
            <a:noFill/>
            <a:prstDash val="solid"/>
            <a:miter/>
          </a:ln>
        </p:spPr>
      </p:sp>
      <p:sp>
        <p:nvSpPr>
          <p:cNvPr id="14" name="Freeform 14"/>
          <p:cNvSpPr/>
          <p:nvPr/>
        </p:nvSpPr>
        <p:spPr>
          <a:xfrm>
            <a:off x="5949337" y="6119356"/>
            <a:ext cx="624579" cy="624579"/>
          </a:xfrm>
          <a:custGeom>
            <a:avLst/>
            <a:gdLst/>
            <a:ahLst/>
            <a:cxnLst/>
            <a:rect l="l" t="t" r="r" b="b"/>
            <a:pathLst>
              <a:path w="624579" h="624579">
                <a:moveTo>
                  <a:pt x="0" y="0"/>
                </a:moveTo>
                <a:lnTo>
                  <a:pt x="624579" y="0"/>
                </a:lnTo>
                <a:lnTo>
                  <a:pt x="624579" y="624578"/>
                </a:lnTo>
                <a:lnTo>
                  <a:pt x="0" y="62457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sp>
      <p:sp>
        <p:nvSpPr>
          <p:cNvPr id="15" name="Freeform 15"/>
          <p:cNvSpPr/>
          <p:nvPr/>
        </p:nvSpPr>
        <p:spPr>
          <a:xfrm>
            <a:off x="15809281" y="1028700"/>
            <a:ext cx="1114108" cy="1230074"/>
          </a:xfrm>
          <a:custGeom>
            <a:avLst/>
            <a:gdLst/>
            <a:ahLst/>
            <a:cxnLst/>
            <a:rect l="l" t="t" r="r" b="b"/>
            <a:pathLst>
              <a:path w="1114108" h="1230074">
                <a:moveTo>
                  <a:pt x="0" y="0"/>
                </a:moveTo>
                <a:lnTo>
                  <a:pt x="1114107" y="0"/>
                </a:lnTo>
                <a:lnTo>
                  <a:pt x="1114107" y="1230074"/>
                </a:lnTo>
                <a:lnTo>
                  <a:pt x="0" y="1230074"/>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122</Words>
  <Application>Microsoft Office PowerPoint</Application>
  <PresentationFormat>Egyéni</PresentationFormat>
  <Paragraphs>22</Paragraphs>
  <Slides>4</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4</vt:i4>
      </vt:variant>
    </vt:vector>
  </HeadingPairs>
  <TitlesOfParts>
    <vt:vector size="9" baseType="lpstr">
      <vt:lpstr>Arial</vt:lpstr>
      <vt:lpstr>Cambria Bold</vt:lpstr>
      <vt:lpstr>Calibri</vt:lpstr>
      <vt:lpstr>Cambria</vt:lpstr>
      <vt:lpstr>Office Theme</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Prezentáció magyar</dc:title>
  <cp:lastModifiedBy>Diak</cp:lastModifiedBy>
  <cp:revision>2</cp:revision>
  <dcterms:created xsi:type="dcterms:W3CDTF">2006-08-16T00:00:00Z</dcterms:created>
  <dcterms:modified xsi:type="dcterms:W3CDTF">2025-12-09T12:20:32Z</dcterms:modified>
  <dc:identifier>DAGXdxBmvok</dc:identifier>
</cp:coreProperties>
</file>