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Canva Sans Bold" charset="1" panose="020B0803030501040103"/>
      <p:regular r:id="rId10"/>
    </p:embeddedFont>
    <p:embeddedFont>
      <p:font typeface="Canva Sans" charset="1" panose="020B0503030501040103"/>
      <p:regular r:id="rId11"/>
    </p:embeddedFont>
    <p:embeddedFont>
      <p:font typeface="Pacifico" charset="1" panose="00000500000000000000"/>
      <p:regular r:id="rId12"/>
    </p:embeddedFont>
    <p:embeddedFont>
      <p:font typeface="League Spartan" charset="1" panose="000008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Relationship Id="rId5" Target="../media/image20.png" Type="http://schemas.openxmlformats.org/officeDocument/2006/relationships/image"/><Relationship Id="rId6" Target="../media/image21.svg" Type="http://schemas.openxmlformats.org/officeDocument/2006/relationships/image"/><Relationship Id="rId7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png" Type="http://schemas.openxmlformats.org/officeDocument/2006/relationships/image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Relationship Id="rId7" Target="../media/image27.png" Type="http://schemas.openxmlformats.org/officeDocument/2006/relationships/image"/><Relationship Id="rId8" Target="../media/image28.png" Type="http://schemas.openxmlformats.org/officeDocument/2006/relationships/image"/><Relationship Id="rId9" Target="../media/image2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605293" y="-1414074"/>
            <a:ext cx="5858227" cy="5177208"/>
          </a:xfrm>
          <a:custGeom>
            <a:avLst/>
            <a:gdLst/>
            <a:ahLst/>
            <a:cxnLst/>
            <a:rect r="r" b="b" t="t" l="l"/>
            <a:pathLst>
              <a:path h="5177208" w="5858227">
                <a:moveTo>
                  <a:pt x="0" y="0"/>
                </a:moveTo>
                <a:lnTo>
                  <a:pt x="5858227" y="0"/>
                </a:lnTo>
                <a:lnTo>
                  <a:pt x="5858227" y="5177209"/>
                </a:lnTo>
                <a:lnTo>
                  <a:pt x="0" y="51772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14035066" y="6523865"/>
            <a:ext cx="5858227" cy="5177208"/>
          </a:xfrm>
          <a:custGeom>
            <a:avLst/>
            <a:gdLst/>
            <a:ahLst/>
            <a:cxnLst/>
            <a:rect r="r" b="b" t="t" l="l"/>
            <a:pathLst>
              <a:path h="5177208" w="5858227">
                <a:moveTo>
                  <a:pt x="5858227" y="5177209"/>
                </a:moveTo>
                <a:lnTo>
                  <a:pt x="0" y="5177209"/>
                </a:lnTo>
                <a:lnTo>
                  <a:pt x="0" y="0"/>
                </a:lnTo>
                <a:lnTo>
                  <a:pt x="5858227" y="0"/>
                </a:lnTo>
                <a:lnTo>
                  <a:pt x="5858227" y="5177209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34564" y="0"/>
            <a:ext cx="1142055" cy="1969060"/>
          </a:xfrm>
          <a:custGeom>
            <a:avLst/>
            <a:gdLst/>
            <a:ahLst/>
            <a:cxnLst/>
            <a:rect r="r" b="b" t="t" l="l"/>
            <a:pathLst>
              <a:path h="1969060" w="1142055">
                <a:moveTo>
                  <a:pt x="0" y="0"/>
                </a:moveTo>
                <a:lnTo>
                  <a:pt x="1142055" y="0"/>
                </a:lnTo>
                <a:lnTo>
                  <a:pt x="1142055" y="1969060"/>
                </a:lnTo>
                <a:lnTo>
                  <a:pt x="0" y="19690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4458007">
            <a:off x="14859955" y="-1865171"/>
            <a:ext cx="4642639" cy="4329261"/>
          </a:xfrm>
          <a:custGeom>
            <a:avLst/>
            <a:gdLst/>
            <a:ahLst/>
            <a:cxnLst/>
            <a:rect r="r" b="b" t="t" l="l"/>
            <a:pathLst>
              <a:path h="4329261" w="4642639">
                <a:moveTo>
                  <a:pt x="0" y="0"/>
                </a:moveTo>
                <a:lnTo>
                  <a:pt x="4642640" y="0"/>
                </a:lnTo>
                <a:lnTo>
                  <a:pt x="4642640" y="4329261"/>
                </a:lnTo>
                <a:lnTo>
                  <a:pt x="0" y="4329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112618" y="0"/>
            <a:ext cx="1142055" cy="1969060"/>
          </a:xfrm>
          <a:custGeom>
            <a:avLst/>
            <a:gdLst/>
            <a:ahLst/>
            <a:cxnLst/>
            <a:rect r="r" b="b" t="t" l="l"/>
            <a:pathLst>
              <a:path h="1969060" w="1142055">
                <a:moveTo>
                  <a:pt x="0" y="0"/>
                </a:moveTo>
                <a:lnTo>
                  <a:pt x="1142055" y="0"/>
                </a:lnTo>
                <a:lnTo>
                  <a:pt x="1142055" y="1969060"/>
                </a:lnTo>
                <a:lnTo>
                  <a:pt x="0" y="19690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977601" y="1293955"/>
            <a:ext cx="6447987" cy="7699089"/>
          </a:xfrm>
          <a:custGeom>
            <a:avLst/>
            <a:gdLst/>
            <a:ahLst/>
            <a:cxnLst/>
            <a:rect r="r" b="b" t="t" l="l"/>
            <a:pathLst>
              <a:path h="7699089" w="6447987">
                <a:moveTo>
                  <a:pt x="0" y="0"/>
                </a:moveTo>
                <a:lnTo>
                  <a:pt x="6447987" y="0"/>
                </a:lnTo>
                <a:lnTo>
                  <a:pt x="6447987" y="7699090"/>
                </a:lnTo>
                <a:lnTo>
                  <a:pt x="0" y="76990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140468" y="2139968"/>
            <a:ext cx="6007064" cy="6007064"/>
          </a:xfrm>
          <a:custGeom>
            <a:avLst/>
            <a:gdLst/>
            <a:ahLst/>
            <a:cxnLst/>
            <a:rect r="r" b="b" t="t" l="l"/>
            <a:pathLst>
              <a:path h="6007064" w="6007064">
                <a:moveTo>
                  <a:pt x="0" y="0"/>
                </a:moveTo>
                <a:lnTo>
                  <a:pt x="6007064" y="0"/>
                </a:lnTo>
                <a:lnTo>
                  <a:pt x="6007064" y="6007064"/>
                </a:lnTo>
                <a:lnTo>
                  <a:pt x="0" y="60070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2058824">
            <a:off x="-3028759" y="6293395"/>
            <a:ext cx="7952802" cy="7415988"/>
          </a:xfrm>
          <a:custGeom>
            <a:avLst/>
            <a:gdLst/>
            <a:ahLst/>
            <a:cxnLst/>
            <a:rect r="r" b="b" t="t" l="l"/>
            <a:pathLst>
              <a:path h="7415988" w="7952802">
                <a:moveTo>
                  <a:pt x="0" y="0"/>
                </a:moveTo>
                <a:lnTo>
                  <a:pt x="7952802" y="0"/>
                </a:lnTo>
                <a:lnTo>
                  <a:pt x="7952802" y="7415988"/>
                </a:lnTo>
                <a:lnTo>
                  <a:pt x="0" y="74159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4324" y="5420721"/>
            <a:ext cx="1903932" cy="4866279"/>
          </a:xfrm>
          <a:custGeom>
            <a:avLst/>
            <a:gdLst/>
            <a:ahLst/>
            <a:cxnLst/>
            <a:rect r="r" b="b" t="t" l="l"/>
            <a:pathLst>
              <a:path h="4866279" w="1903932">
                <a:moveTo>
                  <a:pt x="0" y="0"/>
                </a:moveTo>
                <a:lnTo>
                  <a:pt x="1903932" y="0"/>
                </a:lnTo>
                <a:lnTo>
                  <a:pt x="1903932" y="4866279"/>
                </a:lnTo>
                <a:lnTo>
                  <a:pt x="0" y="48662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565" y="7242776"/>
            <a:ext cx="4320108" cy="4351757"/>
          </a:xfrm>
          <a:custGeom>
            <a:avLst/>
            <a:gdLst/>
            <a:ahLst/>
            <a:cxnLst/>
            <a:rect r="r" b="b" t="t" l="l"/>
            <a:pathLst>
              <a:path h="4351757" w="4320108">
                <a:moveTo>
                  <a:pt x="0" y="0"/>
                </a:moveTo>
                <a:lnTo>
                  <a:pt x="4320108" y="0"/>
                </a:lnTo>
                <a:lnTo>
                  <a:pt x="4320108" y="4351758"/>
                </a:lnTo>
                <a:lnTo>
                  <a:pt x="0" y="43517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603861" y="6722595"/>
            <a:ext cx="3684139" cy="3564405"/>
          </a:xfrm>
          <a:custGeom>
            <a:avLst/>
            <a:gdLst/>
            <a:ahLst/>
            <a:cxnLst/>
            <a:rect r="r" b="b" t="t" l="l"/>
            <a:pathLst>
              <a:path h="3564405" w="3684139">
                <a:moveTo>
                  <a:pt x="0" y="0"/>
                </a:moveTo>
                <a:lnTo>
                  <a:pt x="3684139" y="0"/>
                </a:lnTo>
                <a:lnTo>
                  <a:pt x="3684139" y="3564405"/>
                </a:lnTo>
                <a:lnTo>
                  <a:pt x="0" y="356440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17111" y="1797667"/>
            <a:ext cx="17053778" cy="6391029"/>
            <a:chOff x="0" y="0"/>
            <a:chExt cx="3430752" cy="12857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30752" cy="1285700"/>
            </a:xfrm>
            <a:custGeom>
              <a:avLst/>
              <a:gdLst/>
              <a:ahLst/>
              <a:cxnLst/>
              <a:rect r="r" b="b" t="t" l="l"/>
              <a:pathLst>
                <a:path h="1285700" w="3430752">
                  <a:moveTo>
                    <a:pt x="0" y="0"/>
                  </a:moveTo>
                  <a:lnTo>
                    <a:pt x="3430752" y="0"/>
                  </a:lnTo>
                  <a:lnTo>
                    <a:pt x="3430752" y="1285700"/>
                  </a:lnTo>
                  <a:lnTo>
                    <a:pt x="0" y="12857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C39559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430752" cy="1323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0"/>
            <a:ext cx="1229657" cy="1229657"/>
          </a:xfrm>
          <a:custGeom>
            <a:avLst/>
            <a:gdLst/>
            <a:ahLst/>
            <a:cxnLst/>
            <a:rect r="r" b="b" t="t" l="l"/>
            <a:pathLst>
              <a:path h="1229657" w="1229657">
                <a:moveTo>
                  <a:pt x="0" y="0"/>
                </a:moveTo>
                <a:lnTo>
                  <a:pt x="1229657" y="0"/>
                </a:lnTo>
                <a:lnTo>
                  <a:pt x="1229657" y="1229657"/>
                </a:lnTo>
                <a:lnTo>
                  <a:pt x="0" y="12296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14828" y="1797667"/>
            <a:ext cx="8529172" cy="6391029"/>
            <a:chOff x="0" y="0"/>
            <a:chExt cx="1715835" cy="12857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15835" cy="1285700"/>
            </a:xfrm>
            <a:custGeom>
              <a:avLst/>
              <a:gdLst/>
              <a:ahLst/>
              <a:cxnLst/>
              <a:rect r="r" b="b" t="t" l="l"/>
              <a:pathLst>
                <a:path h="1285700" w="1715835">
                  <a:moveTo>
                    <a:pt x="0" y="0"/>
                  </a:moveTo>
                  <a:lnTo>
                    <a:pt x="1715835" y="0"/>
                  </a:lnTo>
                  <a:lnTo>
                    <a:pt x="1715835" y="1285700"/>
                  </a:lnTo>
                  <a:lnTo>
                    <a:pt x="0" y="12857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C39559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715835" cy="1323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16567150" y="107410"/>
            <a:ext cx="1828260" cy="1613439"/>
          </a:xfrm>
          <a:custGeom>
            <a:avLst/>
            <a:gdLst/>
            <a:ahLst/>
            <a:cxnLst/>
            <a:rect r="r" b="b" t="t" l="l"/>
            <a:pathLst>
              <a:path h="1613439" w="1828260">
                <a:moveTo>
                  <a:pt x="0" y="0"/>
                </a:moveTo>
                <a:lnTo>
                  <a:pt x="1828260" y="0"/>
                </a:lnTo>
                <a:lnTo>
                  <a:pt x="1828260" y="1613440"/>
                </a:lnTo>
                <a:lnTo>
                  <a:pt x="0" y="1613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8079380"/>
            <a:ext cx="1735960" cy="2357840"/>
          </a:xfrm>
          <a:custGeom>
            <a:avLst/>
            <a:gdLst/>
            <a:ahLst/>
            <a:cxnLst/>
            <a:rect r="r" b="b" t="t" l="l"/>
            <a:pathLst>
              <a:path h="2357840" w="1735960">
                <a:moveTo>
                  <a:pt x="0" y="0"/>
                </a:moveTo>
                <a:lnTo>
                  <a:pt x="1735960" y="0"/>
                </a:lnTo>
                <a:lnTo>
                  <a:pt x="1735960" y="2357840"/>
                </a:lnTo>
                <a:lnTo>
                  <a:pt x="0" y="23578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-415169" y="8544139"/>
            <a:ext cx="2339558" cy="2067318"/>
          </a:xfrm>
          <a:custGeom>
            <a:avLst/>
            <a:gdLst/>
            <a:ahLst/>
            <a:cxnLst/>
            <a:rect r="r" b="b" t="t" l="l"/>
            <a:pathLst>
              <a:path h="2067318" w="2339558">
                <a:moveTo>
                  <a:pt x="0" y="0"/>
                </a:moveTo>
                <a:lnTo>
                  <a:pt x="2339558" y="0"/>
                </a:lnTo>
                <a:lnTo>
                  <a:pt x="2339558" y="2067318"/>
                </a:lnTo>
                <a:lnTo>
                  <a:pt x="0" y="20673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54610" y="2058987"/>
            <a:ext cx="11107636" cy="6130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89"/>
              </a:lnSpc>
              <a:spcBef>
                <a:spcPct val="0"/>
              </a:spcBef>
            </a:pPr>
            <a:r>
              <a:rPr lang="en-US" b="true" sz="2349">
                <a:solidFill>
                  <a:srgbClr val="C395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1. Fine Dining Restaurant (Michelin Inspired)</a:t>
            </a:r>
          </a:p>
          <a:p>
            <a:pPr algn="l" marL="507364" indent="-253682" lvl="1">
              <a:lnSpc>
                <a:spcPts val="3289"/>
              </a:lnSpc>
              <a:buFont typeface="Arial"/>
              <a:buChar char="•"/>
            </a:pPr>
            <a:r>
              <a:rPr lang="en-US" sz="2349">
                <a:solidFill>
                  <a:srgbClr val="C39559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true" sz="2349">
                <a:solidFill>
                  <a:srgbClr val="C395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7–12</a:t>
            </a:r>
            <a:r>
              <a:rPr lang="en-US" sz="2349">
                <a:solidFill>
                  <a:srgbClr val="C39559"/>
                </a:solidFill>
                <a:latin typeface="Canva Sans"/>
                <a:ea typeface="Canva Sans"/>
                <a:cs typeface="Canva Sans"/>
                <a:sym typeface="Canva Sans"/>
              </a:rPr>
              <a:t> course tasting menus</a:t>
            </a:r>
          </a:p>
          <a:p>
            <a:pPr algn="l" marL="507364" indent="-253682" lvl="1">
              <a:lnSpc>
                <a:spcPts val="3289"/>
              </a:lnSpc>
              <a:buFont typeface="Arial"/>
              <a:buChar char="•"/>
            </a:pPr>
            <a:r>
              <a:rPr lang="en-US" sz="2349">
                <a:solidFill>
                  <a:srgbClr val="C39559"/>
                </a:solidFill>
                <a:latin typeface="Canva Sans"/>
                <a:ea typeface="Canva Sans"/>
                <a:cs typeface="Canva Sans"/>
                <a:sym typeface="Canva Sans"/>
              </a:rPr>
              <a:t>wine pairing &amp; dedicated sommelier</a:t>
            </a:r>
          </a:p>
          <a:p>
            <a:pPr algn="l" marL="507364" indent="-253682" lvl="1">
              <a:lnSpc>
                <a:spcPts val="3289"/>
              </a:lnSpc>
              <a:buFont typeface="Arial"/>
              <a:buChar char="•"/>
            </a:pPr>
            <a:r>
              <a:rPr lang="en-US" sz="2349">
                <a:solidFill>
                  <a:srgbClr val="C39559"/>
                </a:solidFill>
                <a:latin typeface="Canva Sans"/>
                <a:ea typeface="Canva Sans"/>
                <a:cs typeface="Canva Sans"/>
                <a:sym typeface="Canva Sans"/>
              </a:rPr>
              <a:t>modern recipes with French and Japanese influences</a:t>
            </a:r>
          </a:p>
          <a:p>
            <a:pPr algn="l" marL="507364" indent="-253682" lvl="1">
              <a:lnSpc>
                <a:spcPts val="3289"/>
              </a:lnSpc>
              <a:buFont typeface="Arial"/>
              <a:buChar char="•"/>
            </a:pPr>
            <a:r>
              <a:rPr lang="en-US" sz="2349">
                <a:solidFill>
                  <a:srgbClr val="C39559"/>
                </a:solidFill>
                <a:latin typeface="Canva Sans"/>
                <a:ea typeface="Canva Sans"/>
                <a:cs typeface="Canva Sans"/>
                <a:sym typeface="Canva Sans"/>
              </a:rPr>
              <a:t>themed experiences (</a:t>
            </a:r>
            <a:r>
              <a:rPr lang="en-US" b="true" sz="2349">
                <a:solidFill>
                  <a:srgbClr val="C395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Chef’s Table, Dining in the Dark</a:t>
            </a:r>
            <a:r>
              <a:rPr lang="en-US" sz="2349">
                <a:solidFill>
                  <a:srgbClr val="C39559"/>
                </a:solidFill>
                <a:latin typeface="Canva Sans"/>
                <a:ea typeface="Canva Sans"/>
                <a:cs typeface="Canva Sans"/>
                <a:sym typeface="Canva Sans"/>
              </a:rPr>
              <a:t>)</a:t>
            </a:r>
          </a:p>
          <a:p>
            <a:pPr algn="l">
              <a:lnSpc>
                <a:spcPts val="3289"/>
              </a:lnSpc>
              <a:spcBef>
                <a:spcPct val="0"/>
              </a:spcBef>
            </a:pPr>
            <a:r>
              <a:rPr lang="en-US" b="true" sz="2349">
                <a:solidFill>
                  <a:srgbClr val="C395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2. Urban Cafe &amp; Co-Work</a:t>
            </a:r>
          </a:p>
          <a:p>
            <a:pPr algn="l" marL="507364" indent="-253682" lvl="1">
              <a:lnSpc>
                <a:spcPts val="3289"/>
              </a:lnSpc>
              <a:buFont typeface="Arial"/>
              <a:buChar char="•"/>
            </a:pPr>
            <a:r>
              <a:rPr lang="en-US" sz="2349">
                <a:solidFill>
                  <a:srgbClr val="C39559"/>
                </a:solidFill>
                <a:latin typeface="Canva Sans"/>
                <a:ea typeface="Canva Sans"/>
                <a:cs typeface="Canva Sans"/>
                <a:sym typeface="Canva Sans"/>
              </a:rPr>
              <a:t> specialty coffee</a:t>
            </a:r>
          </a:p>
          <a:p>
            <a:pPr algn="l" marL="507364" indent="-253682" lvl="1">
              <a:lnSpc>
                <a:spcPts val="3289"/>
              </a:lnSpc>
              <a:buFont typeface="Arial"/>
              <a:buChar char="•"/>
            </a:pPr>
            <a:r>
              <a:rPr lang="en-US" sz="2349">
                <a:solidFill>
                  <a:srgbClr val="C39559"/>
                </a:solidFill>
                <a:latin typeface="Canva Sans"/>
                <a:ea typeface="Canva Sans"/>
                <a:cs typeface="Canva Sans"/>
                <a:sym typeface="Canva Sans"/>
              </a:rPr>
              <a:t>individual spaces and communal dining</a:t>
            </a:r>
          </a:p>
          <a:p>
            <a:pPr algn="l" marL="507364" indent="-253682" lvl="1">
              <a:lnSpc>
                <a:spcPts val="3289"/>
              </a:lnSpc>
              <a:buFont typeface="Arial"/>
              <a:buChar char="•"/>
            </a:pPr>
            <a:r>
              <a:rPr lang="en-US" sz="2349">
                <a:solidFill>
                  <a:srgbClr val="C39559"/>
                </a:solidFill>
                <a:latin typeface="Canva Sans"/>
                <a:ea typeface="Canva Sans"/>
                <a:cs typeface="Canva Sans"/>
                <a:sym typeface="Canva Sans"/>
              </a:rPr>
              <a:t>high-speed internet </a:t>
            </a:r>
          </a:p>
          <a:p>
            <a:pPr algn="l" marL="507364" indent="-253682" lvl="1">
              <a:lnSpc>
                <a:spcPts val="3289"/>
              </a:lnSpc>
              <a:buFont typeface="Arial"/>
              <a:buChar char="•"/>
            </a:pPr>
            <a:r>
              <a:rPr lang="en-US" sz="2349">
                <a:solidFill>
                  <a:srgbClr val="C39559"/>
                </a:solidFill>
                <a:latin typeface="Canva Sans"/>
                <a:ea typeface="Canva Sans"/>
                <a:cs typeface="Canva Sans"/>
                <a:sym typeface="Canva Sans"/>
              </a:rPr>
              <a:t>cowork pass and meeting corners</a:t>
            </a:r>
          </a:p>
          <a:p>
            <a:pPr algn="l">
              <a:lnSpc>
                <a:spcPts val="3289"/>
              </a:lnSpc>
              <a:spcBef>
                <a:spcPct val="0"/>
              </a:spcBef>
            </a:pPr>
            <a:r>
              <a:rPr lang="en-US" b="true" sz="2349">
                <a:solidFill>
                  <a:srgbClr val="C395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3. Premium Pastry Shop (separate building)</a:t>
            </a:r>
          </a:p>
          <a:p>
            <a:pPr algn="l" marL="507364" indent="-253682" lvl="1">
              <a:lnSpc>
                <a:spcPts val="3289"/>
              </a:lnSpc>
              <a:buFont typeface="Arial"/>
              <a:buChar char="•"/>
            </a:pPr>
            <a:r>
              <a:rPr lang="en-US" sz="2349">
                <a:solidFill>
                  <a:srgbClr val="C39559"/>
                </a:solidFill>
                <a:latin typeface="Canva Sans"/>
                <a:ea typeface="Canva Sans"/>
                <a:cs typeface="Canva Sans"/>
                <a:sym typeface="Canva Sans"/>
              </a:rPr>
              <a:t> french croissants</a:t>
            </a:r>
          </a:p>
          <a:p>
            <a:pPr algn="l" marL="507364" indent="-253682" lvl="1">
              <a:lnSpc>
                <a:spcPts val="3289"/>
              </a:lnSpc>
              <a:buFont typeface="Arial"/>
              <a:buChar char="•"/>
            </a:pPr>
            <a:r>
              <a:rPr lang="en-US" sz="2349">
                <a:solidFill>
                  <a:srgbClr val="C39559"/>
                </a:solidFill>
                <a:latin typeface="Canva Sans"/>
                <a:ea typeface="Canva Sans"/>
                <a:cs typeface="Canva Sans"/>
                <a:sym typeface="Canva Sans"/>
              </a:rPr>
              <a:t>handmade products made daily</a:t>
            </a:r>
          </a:p>
          <a:p>
            <a:pPr algn="l" marL="507364" indent="-253682" lvl="1">
              <a:lnSpc>
                <a:spcPts val="3289"/>
              </a:lnSpc>
              <a:buFont typeface="Arial"/>
              <a:buChar char="•"/>
            </a:pPr>
            <a:r>
              <a:rPr lang="en-US" sz="2349">
                <a:solidFill>
                  <a:srgbClr val="C39559"/>
                </a:solidFill>
                <a:latin typeface="Canva Sans"/>
                <a:ea typeface="Canva Sans"/>
                <a:cs typeface="Canva Sans"/>
                <a:sym typeface="Canva Sans"/>
              </a:rPr>
              <a:t>sourdough breads • fine desserts • bagels</a:t>
            </a:r>
          </a:p>
          <a:p>
            <a:pPr algn="l">
              <a:lnSpc>
                <a:spcPts val="3359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6266249" y="130641"/>
            <a:ext cx="6148834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>
                <a:solidFill>
                  <a:srgbClr val="C395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Products</a:t>
            </a:r>
            <a:r>
              <a:rPr lang="en-US" b="true" sz="5000">
                <a:solidFill>
                  <a:srgbClr val="C395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&amp; Services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488382" y="2132281"/>
            <a:ext cx="7697986" cy="2845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89"/>
              </a:lnSpc>
              <a:spcBef>
                <a:spcPct val="0"/>
              </a:spcBef>
            </a:pPr>
            <a:r>
              <a:rPr lang="en-US" b="true" sz="2349">
                <a:solidFill>
                  <a:srgbClr val="C395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4. Events Salon (at the back, completely soundproof)</a:t>
            </a:r>
          </a:p>
          <a:p>
            <a:pPr algn="l" marL="507364" indent="-253682" lvl="1">
              <a:lnSpc>
                <a:spcPts val="3289"/>
              </a:lnSpc>
              <a:buFont typeface="Arial"/>
              <a:buChar char="•"/>
            </a:pPr>
            <a:r>
              <a:rPr lang="en-US" sz="2349">
                <a:solidFill>
                  <a:srgbClr val="C39559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true" sz="2349">
                <a:solidFill>
                  <a:srgbClr val="C395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250–300</a:t>
            </a:r>
            <a:r>
              <a:rPr lang="en-US" sz="2349">
                <a:solidFill>
                  <a:srgbClr val="C39559"/>
                </a:solidFill>
                <a:latin typeface="Canva Sans"/>
                <a:ea typeface="Canva Sans"/>
                <a:cs typeface="Canva Sans"/>
                <a:sym typeface="Canva Sans"/>
              </a:rPr>
              <a:t> people</a:t>
            </a:r>
          </a:p>
          <a:p>
            <a:pPr algn="l" marL="507364" indent="-253682" lvl="1">
              <a:lnSpc>
                <a:spcPts val="3289"/>
              </a:lnSpc>
              <a:buFont typeface="Arial"/>
              <a:buChar char="•"/>
            </a:pPr>
            <a:r>
              <a:rPr lang="en-US" sz="2349">
                <a:solidFill>
                  <a:srgbClr val="C39559"/>
                </a:solidFill>
                <a:latin typeface="Canva Sans"/>
                <a:ea typeface="Canva Sans"/>
                <a:cs typeface="Canva Sans"/>
                <a:sym typeface="Canva Sans"/>
              </a:rPr>
              <a:t>staging, lights, professional sound</a:t>
            </a:r>
          </a:p>
          <a:p>
            <a:pPr algn="l">
              <a:lnSpc>
                <a:spcPts val="3289"/>
              </a:lnSpc>
              <a:spcBef>
                <a:spcPct val="0"/>
              </a:spcBef>
            </a:pPr>
            <a:r>
              <a:rPr lang="en-US" b="true" sz="2349">
                <a:solidFill>
                  <a:srgbClr val="C395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5. Future expansion: Hotel&amp;Spa Hermes</a:t>
            </a:r>
          </a:p>
          <a:p>
            <a:pPr algn="l" marL="507364" indent="-253682" lvl="1">
              <a:lnSpc>
                <a:spcPts val="3289"/>
              </a:lnSpc>
              <a:buFont typeface="Arial"/>
              <a:buChar char="•"/>
            </a:pPr>
            <a:r>
              <a:rPr lang="en-US" sz="2349">
                <a:solidFill>
                  <a:srgbClr val="C39559"/>
                </a:solidFill>
                <a:latin typeface="Canva Sans"/>
                <a:ea typeface="Canva Sans"/>
                <a:cs typeface="Canva Sans"/>
                <a:sym typeface="Canva Sans"/>
              </a:rPr>
              <a:t> premium rooms</a:t>
            </a:r>
          </a:p>
          <a:p>
            <a:pPr algn="l" marL="507364" indent="-253682" lvl="1">
              <a:lnSpc>
                <a:spcPts val="3289"/>
              </a:lnSpc>
              <a:buFont typeface="Arial"/>
              <a:buChar char="•"/>
            </a:pPr>
            <a:r>
              <a:rPr lang="en-US" sz="2349">
                <a:solidFill>
                  <a:srgbClr val="C39559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true" sz="2349">
                <a:solidFill>
                  <a:srgbClr val="C395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direct access</a:t>
            </a:r>
            <a:r>
              <a:rPr lang="en-US" sz="2349">
                <a:solidFill>
                  <a:srgbClr val="C39559"/>
                </a:solidFill>
                <a:latin typeface="Canva Sans"/>
                <a:ea typeface="Canva Sans"/>
                <a:cs typeface="Canva Sans"/>
                <a:sym typeface="Canva Sans"/>
              </a:rPr>
              <a:t> to the restaurant</a:t>
            </a:r>
          </a:p>
          <a:p>
            <a:pPr algn="l" marL="507364" indent="-253682" lvl="1">
              <a:lnSpc>
                <a:spcPts val="3289"/>
              </a:lnSpc>
              <a:buFont typeface="Arial"/>
              <a:buChar char="•"/>
            </a:pPr>
            <a:r>
              <a:rPr lang="en-US" sz="2349">
                <a:solidFill>
                  <a:srgbClr val="C39559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true" sz="2349">
                <a:solidFill>
                  <a:srgbClr val="C395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rooftop pool &amp; sky bar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6459740" y="8592003"/>
            <a:ext cx="1828260" cy="1613439"/>
          </a:xfrm>
          <a:custGeom>
            <a:avLst/>
            <a:gdLst/>
            <a:ahLst/>
            <a:cxnLst/>
            <a:rect r="r" b="b" t="t" l="l"/>
            <a:pathLst>
              <a:path h="1613439" w="1828260">
                <a:moveTo>
                  <a:pt x="0" y="0"/>
                </a:moveTo>
                <a:lnTo>
                  <a:pt x="1828260" y="0"/>
                </a:lnTo>
                <a:lnTo>
                  <a:pt x="1828260" y="1613440"/>
                </a:lnTo>
                <a:lnTo>
                  <a:pt x="0" y="1613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334281"/>
            <a:ext cx="18288000" cy="952719"/>
            <a:chOff x="0" y="0"/>
            <a:chExt cx="4816593" cy="25092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250922"/>
            </a:xfrm>
            <a:custGeom>
              <a:avLst/>
              <a:gdLst/>
              <a:ahLst/>
              <a:cxnLst/>
              <a:rect r="r" b="b" t="t" l="l"/>
              <a:pathLst>
                <a:path h="250922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50922"/>
                  </a:lnTo>
                  <a:lnTo>
                    <a:pt x="0" y="250922"/>
                  </a:lnTo>
                  <a:close/>
                </a:path>
              </a:pathLst>
            </a:custGeom>
            <a:solidFill>
              <a:srgbClr val="BA8E5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2890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592204" y="2254353"/>
            <a:ext cx="8724912" cy="6020960"/>
            <a:chOff x="0" y="0"/>
            <a:chExt cx="1755213" cy="121125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55213" cy="1211252"/>
            </a:xfrm>
            <a:custGeom>
              <a:avLst/>
              <a:gdLst/>
              <a:ahLst/>
              <a:cxnLst/>
              <a:rect r="r" b="b" t="t" l="l"/>
              <a:pathLst>
                <a:path h="1211252" w="1755213">
                  <a:moveTo>
                    <a:pt x="0" y="0"/>
                  </a:moveTo>
                  <a:lnTo>
                    <a:pt x="1755213" y="0"/>
                  </a:lnTo>
                  <a:lnTo>
                    <a:pt x="1755213" y="1211252"/>
                  </a:lnTo>
                  <a:lnTo>
                    <a:pt x="0" y="12112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BA8E55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755213" cy="12493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6845053" y="0"/>
            <a:ext cx="1442947" cy="1212075"/>
          </a:xfrm>
          <a:custGeom>
            <a:avLst/>
            <a:gdLst/>
            <a:ahLst/>
            <a:cxnLst/>
            <a:rect r="r" b="b" t="t" l="l"/>
            <a:pathLst>
              <a:path h="1212075" w="1442947">
                <a:moveTo>
                  <a:pt x="0" y="0"/>
                </a:moveTo>
                <a:lnTo>
                  <a:pt x="1442947" y="0"/>
                </a:lnTo>
                <a:lnTo>
                  <a:pt x="1442947" y="1212075"/>
                </a:lnTo>
                <a:lnTo>
                  <a:pt x="0" y="12120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5400000">
            <a:off x="6732751" y="9097660"/>
            <a:ext cx="2055465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BA8E55"/>
                </a:solidFill>
                <a:latin typeface="Pacifico"/>
                <a:ea typeface="Pacifico"/>
                <a:cs typeface="Pacifico"/>
                <a:sym typeface="Pacifico"/>
              </a:rPr>
              <a:t>WWWWWWW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7818438" y="3202896"/>
            <a:ext cx="314271" cy="5072417"/>
            <a:chOff x="0" y="0"/>
            <a:chExt cx="63223" cy="102043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223" cy="1020431"/>
            </a:xfrm>
            <a:custGeom>
              <a:avLst/>
              <a:gdLst/>
              <a:ahLst/>
              <a:cxnLst/>
              <a:rect r="r" b="b" t="t" l="l"/>
              <a:pathLst>
                <a:path h="1020431" w="63223">
                  <a:moveTo>
                    <a:pt x="0" y="0"/>
                  </a:moveTo>
                  <a:lnTo>
                    <a:pt x="63223" y="0"/>
                  </a:lnTo>
                  <a:lnTo>
                    <a:pt x="63223" y="1020431"/>
                  </a:lnTo>
                  <a:lnTo>
                    <a:pt x="0" y="10204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BA8E55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63223" cy="10585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7856538" y="3247346"/>
            <a:ext cx="10605716" cy="6086935"/>
          </a:xfrm>
          <a:custGeom>
            <a:avLst/>
            <a:gdLst/>
            <a:ahLst/>
            <a:cxnLst/>
            <a:rect r="r" b="b" t="t" l="l"/>
            <a:pathLst>
              <a:path h="6086935" w="10605716">
                <a:moveTo>
                  <a:pt x="0" y="0"/>
                </a:moveTo>
                <a:lnTo>
                  <a:pt x="10605715" y="0"/>
                </a:lnTo>
                <a:lnTo>
                  <a:pt x="10605715" y="6086935"/>
                </a:lnTo>
                <a:lnTo>
                  <a:pt x="0" y="60869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546" t="-29053" r="-8961" b="-155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700426" y="9402374"/>
            <a:ext cx="236022" cy="333600"/>
          </a:xfrm>
          <a:custGeom>
            <a:avLst/>
            <a:gdLst/>
            <a:ahLst/>
            <a:cxnLst/>
            <a:rect r="r" b="b" t="t" l="l"/>
            <a:pathLst>
              <a:path h="333600" w="236022">
                <a:moveTo>
                  <a:pt x="0" y="0"/>
                </a:moveTo>
                <a:lnTo>
                  <a:pt x="236023" y="0"/>
                </a:lnTo>
                <a:lnTo>
                  <a:pt x="236023" y="333600"/>
                </a:lnTo>
                <a:lnTo>
                  <a:pt x="0" y="333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0" y="0"/>
            <a:ext cx="1229657" cy="1229657"/>
          </a:xfrm>
          <a:custGeom>
            <a:avLst/>
            <a:gdLst/>
            <a:ahLst/>
            <a:cxnLst/>
            <a:rect r="r" b="b" t="t" l="l"/>
            <a:pathLst>
              <a:path h="1229657" w="1229657">
                <a:moveTo>
                  <a:pt x="0" y="0"/>
                </a:moveTo>
                <a:lnTo>
                  <a:pt x="1229657" y="0"/>
                </a:lnTo>
                <a:lnTo>
                  <a:pt x="1229657" y="1229657"/>
                </a:lnTo>
                <a:lnTo>
                  <a:pt x="0" y="12296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41146" y="1124882"/>
            <a:ext cx="7258213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b="true" sz="5000">
                <a:solidFill>
                  <a:srgbClr val="BA8E5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Our business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0" y="3479121"/>
            <a:ext cx="7858110" cy="50524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49805" indent="-224902" lvl="1">
              <a:lnSpc>
                <a:spcPts val="2916"/>
              </a:lnSpc>
              <a:buFont typeface="Arial"/>
              <a:buChar char="•"/>
            </a:pPr>
            <a:r>
              <a:rPr lang="en-US" b="true" sz="2083">
                <a:solidFill>
                  <a:srgbClr val="BA8E5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Cafe &amp; lounge</a:t>
            </a:r>
            <a:r>
              <a:rPr lang="en-US" sz="2083">
                <a:solidFill>
                  <a:srgbClr val="BA8E55"/>
                </a:solidFill>
                <a:latin typeface="Canva Sans"/>
                <a:ea typeface="Canva Sans"/>
                <a:cs typeface="Canva Sans"/>
                <a:sym typeface="Canva Sans"/>
              </a:rPr>
              <a:t> – modern space for studying, relaxing and socializing</a:t>
            </a:r>
          </a:p>
          <a:p>
            <a:pPr algn="l" marL="449805" indent="-224902" lvl="1">
              <a:lnSpc>
                <a:spcPts val="2916"/>
              </a:lnSpc>
              <a:buFont typeface="Arial"/>
              <a:buChar char="•"/>
            </a:pPr>
            <a:r>
              <a:rPr lang="en-US" b="true" sz="2083">
                <a:solidFill>
                  <a:srgbClr val="BA8E5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Luxury restaurant</a:t>
            </a:r>
            <a:r>
              <a:rPr lang="en-US" sz="2083">
                <a:solidFill>
                  <a:srgbClr val="BA8E55"/>
                </a:solidFill>
                <a:latin typeface="Canva Sans"/>
                <a:ea typeface="Canva Sans"/>
                <a:cs typeface="Canva Sans"/>
                <a:sym typeface="Canva Sans"/>
              </a:rPr>
              <a:t> – gourmet menus inspired by international cuisine, with fine dining </a:t>
            </a:r>
            <a:r>
              <a:rPr lang="en-US" sz="2083">
                <a:solidFill>
                  <a:srgbClr val="BA8E55"/>
                </a:solidFill>
                <a:latin typeface="Canva Sans"/>
                <a:ea typeface="Canva Sans"/>
                <a:cs typeface="Canva Sans"/>
                <a:sym typeface="Canva Sans"/>
              </a:rPr>
              <a:t>s</a:t>
            </a:r>
            <a:r>
              <a:rPr lang="en-US" sz="2083">
                <a:solidFill>
                  <a:srgbClr val="BA8E55"/>
                </a:solidFill>
                <a:latin typeface="Canva Sans"/>
                <a:ea typeface="Canva Sans"/>
                <a:cs typeface="Canva Sans"/>
                <a:sym typeface="Canva Sans"/>
              </a:rPr>
              <a:t>e</a:t>
            </a:r>
            <a:r>
              <a:rPr lang="en-US" sz="2083">
                <a:solidFill>
                  <a:srgbClr val="BA8E55"/>
                </a:solidFill>
                <a:latin typeface="Canva Sans"/>
                <a:ea typeface="Canva Sans"/>
                <a:cs typeface="Canva Sans"/>
                <a:sym typeface="Canva Sans"/>
              </a:rPr>
              <a:t>rvic</a:t>
            </a:r>
            <a:r>
              <a:rPr lang="en-US" sz="2083">
                <a:solidFill>
                  <a:srgbClr val="BA8E55"/>
                </a:solidFill>
                <a:latin typeface="Canva Sans"/>
                <a:ea typeface="Canva Sans"/>
                <a:cs typeface="Canva Sans"/>
                <a:sym typeface="Canva Sans"/>
              </a:rPr>
              <a:t>e</a:t>
            </a:r>
            <a:r>
              <a:rPr lang="en-US" sz="2083">
                <a:solidFill>
                  <a:srgbClr val="BA8E55"/>
                </a:solidFill>
                <a:latin typeface="Canva Sans"/>
                <a:ea typeface="Canva Sans"/>
                <a:cs typeface="Canva Sans"/>
                <a:sym typeface="Canva Sans"/>
              </a:rPr>
              <a:t>s</a:t>
            </a:r>
          </a:p>
          <a:p>
            <a:pPr algn="l" marL="449805" indent="-224902" lvl="1">
              <a:lnSpc>
                <a:spcPts val="2916"/>
              </a:lnSpc>
              <a:buFont typeface="Arial"/>
              <a:buChar char="•"/>
            </a:pPr>
            <a:r>
              <a:rPr lang="en-US" b="true" sz="2083">
                <a:solidFill>
                  <a:srgbClr val="BA8E5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Event hall</a:t>
            </a:r>
            <a:r>
              <a:rPr lang="en-US" sz="2083">
                <a:solidFill>
                  <a:srgbClr val="BA8E55"/>
                </a:solidFill>
                <a:latin typeface="Canva Sans"/>
                <a:ea typeface="Canva Sans"/>
                <a:cs typeface="Canva Sans"/>
                <a:sym typeface="Canva Sans"/>
              </a:rPr>
              <a:t> – space dedicated to private parties, proms, weddings and baptisms</a:t>
            </a:r>
          </a:p>
          <a:p>
            <a:pPr algn="l" marL="449805" indent="-224902" lvl="1">
              <a:lnSpc>
                <a:spcPts val="2916"/>
              </a:lnSpc>
              <a:buFont typeface="Arial"/>
              <a:buChar char="•"/>
            </a:pPr>
            <a:r>
              <a:rPr lang="en-US" b="true" sz="2083">
                <a:solidFill>
                  <a:srgbClr val="BA8E5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Pastry &amp; baguette shop</a:t>
            </a:r>
            <a:r>
              <a:rPr lang="en-US" sz="2083">
                <a:solidFill>
                  <a:srgbClr val="BA8E55"/>
                </a:solidFill>
                <a:latin typeface="Canva Sans"/>
                <a:ea typeface="Canva Sans"/>
                <a:cs typeface="Canva Sans"/>
                <a:sym typeface="Canva Sans"/>
              </a:rPr>
              <a:t> – fresh daily products, available for takeaway</a:t>
            </a:r>
          </a:p>
          <a:p>
            <a:pPr algn="l">
              <a:lnSpc>
                <a:spcPts val="2916"/>
              </a:lnSpc>
            </a:pPr>
          </a:p>
          <a:p>
            <a:pPr algn="l">
              <a:lnSpc>
                <a:spcPts val="2916"/>
              </a:lnSpc>
            </a:pPr>
          </a:p>
          <a:p>
            <a:pPr algn="l" marL="449805" indent="-224902" lvl="1">
              <a:lnSpc>
                <a:spcPts val="2916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2083">
                <a:solidFill>
                  <a:srgbClr val="BA8E5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Our</a:t>
            </a:r>
            <a:r>
              <a:rPr lang="en-US" b="true" sz="2083">
                <a:solidFill>
                  <a:srgbClr val="BA8E5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v</a:t>
            </a:r>
            <a:r>
              <a:rPr lang="en-US" b="true" sz="2083">
                <a:solidFill>
                  <a:srgbClr val="BA8E5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ision</a:t>
            </a:r>
            <a:r>
              <a:rPr lang="en-US" sz="2083">
                <a:solidFill>
                  <a:srgbClr val="BA8E55"/>
                </a:solidFill>
                <a:latin typeface="Canva Sans"/>
                <a:ea typeface="Canva Sans"/>
                <a:cs typeface="Canva Sans"/>
                <a:sym typeface="Canva Sans"/>
              </a:rPr>
              <a:t>: To become the first gastronomic complex in Romania that offers a </a:t>
            </a:r>
            <a:r>
              <a:rPr lang="en-US" b="true" sz="2083">
                <a:solidFill>
                  <a:srgbClr val="BA8E5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complete experience</a:t>
            </a:r>
            <a:r>
              <a:rPr lang="en-US" sz="2083">
                <a:solidFill>
                  <a:srgbClr val="BA8E55"/>
                </a:solidFill>
                <a:latin typeface="Canva Sans"/>
                <a:ea typeface="Canva Sans"/>
                <a:cs typeface="Canva Sans"/>
                <a:sym typeface="Canva Sans"/>
              </a:rPr>
              <a:t>, from a simple coffee to a complex event.</a:t>
            </a:r>
          </a:p>
          <a:p>
            <a:pPr algn="ctr">
              <a:lnSpc>
                <a:spcPts val="2916"/>
              </a:lnSpc>
              <a:spcBef>
                <a:spcPct val="0"/>
              </a:spcBef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141146" y="2378670"/>
            <a:ext cx="7834427" cy="709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0"/>
              </a:lnSpc>
              <a:spcBef>
                <a:spcPct val="0"/>
              </a:spcBef>
            </a:pPr>
            <a:r>
              <a:rPr lang="en-US" b="true" sz="2050">
                <a:solidFill>
                  <a:srgbClr val="BA8E5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Hermes Dine </a:t>
            </a:r>
            <a:r>
              <a:rPr lang="en-US" sz="2050">
                <a:solidFill>
                  <a:srgbClr val="BA8E55"/>
                </a:solidFill>
                <a:latin typeface="Canva Sans"/>
                <a:ea typeface="Canva Sans"/>
                <a:cs typeface="Canva Sans"/>
                <a:sym typeface="Canva Sans"/>
              </a:rPr>
              <a:t>is a </a:t>
            </a:r>
            <a:r>
              <a:rPr lang="en-US" b="true" sz="2050">
                <a:solidFill>
                  <a:srgbClr val="BA8E5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unique integrated restaurant concept</a:t>
            </a:r>
            <a:r>
              <a:rPr lang="en-US" sz="2050">
                <a:solidFill>
                  <a:srgbClr val="BA8E55"/>
                </a:solidFill>
                <a:latin typeface="Canva Sans"/>
                <a:ea typeface="Canva Sans"/>
                <a:cs typeface="Canva Sans"/>
                <a:sym typeface="Canva Sans"/>
              </a:rPr>
              <a:t>, bringing </a:t>
            </a:r>
            <a:r>
              <a:rPr lang="en-US" b="true" sz="2050">
                <a:solidFill>
                  <a:srgbClr val="BA8E5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all types of culinary</a:t>
            </a:r>
            <a:r>
              <a:rPr lang="en-US" sz="2050">
                <a:solidFill>
                  <a:srgbClr val="BA8E55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true" sz="2050">
                <a:solidFill>
                  <a:srgbClr val="BA8E5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experiences</a:t>
            </a:r>
            <a:r>
              <a:rPr lang="en-US" sz="2050">
                <a:solidFill>
                  <a:srgbClr val="BA8E55"/>
                </a:solidFill>
                <a:latin typeface="Canva Sans"/>
                <a:ea typeface="Canva Sans"/>
                <a:cs typeface="Canva Sans"/>
                <a:sym typeface="Canva Sans"/>
              </a:rPr>
              <a:t> under one roof:</a:t>
            </a:r>
          </a:p>
        </p:txBody>
      </p:sp>
      <p:sp>
        <p:nvSpPr>
          <p:cNvPr name="TextBox 19" id="19"/>
          <p:cNvSpPr txBox="true"/>
          <p:nvPr/>
        </p:nvSpPr>
        <p:spPr>
          <a:xfrm rot="-10800000">
            <a:off x="8132708" y="2962231"/>
            <a:ext cx="10570518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BA8E55"/>
                </a:solidFill>
                <a:latin typeface="Pacifico"/>
                <a:ea typeface="Pacifico"/>
                <a:cs typeface="Pacifico"/>
                <a:sym typeface="Pacifico"/>
              </a:rPr>
              <a:t>WWWWWWWWWWWWWWWWWWWWWWWWWWWWWWWWWWWW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858110" y="9400953"/>
            <a:ext cx="10429890" cy="381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37"/>
              </a:lnSpc>
              <a:spcBef>
                <a:spcPct val="0"/>
              </a:spcBef>
            </a:pPr>
            <a:r>
              <a:rPr lang="en-US" sz="224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Boulevard Mircea Eliade nr. 13, Sector 1, Bucharest – Aviatorilor Zone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0" y="6549365"/>
            <a:ext cx="2806414" cy="347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449071" indent="-224536" lvl="1">
              <a:lnSpc>
                <a:spcPts val="2911"/>
              </a:lnSpc>
              <a:buFont typeface="Arial"/>
              <a:buChar char="•"/>
            </a:pPr>
            <a:r>
              <a:rPr lang="en-US" b="true" sz="2079">
                <a:solidFill>
                  <a:srgbClr val="C395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CAEN Code</a:t>
            </a:r>
            <a:r>
              <a:rPr lang="en-US" sz="2079">
                <a:solidFill>
                  <a:srgbClr val="C39559"/>
                </a:solidFill>
                <a:latin typeface="Canva Sans"/>
                <a:ea typeface="Canva Sans"/>
                <a:cs typeface="Canva Sans"/>
                <a:sym typeface="Canva Sans"/>
              </a:rPr>
              <a:t>- 5610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41405" y="1042629"/>
            <a:ext cx="15613944" cy="8517498"/>
            <a:chOff x="0" y="0"/>
            <a:chExt cx="3380779" cy="18442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380779" cy="1844235"/>
            </a:xfrm>
            <a:custGeom>
              <a:avLst/>
              <a:gdLst/>
              <a:ahLst/>
              <a:cxnLst/>
              <a:rect r="r" b="b" t="t" l="l"/>
              <a:pathLst>
                <a:path h="1844235" w="3380779">
                  <a:moveTo>
                    <a:pt x="0" y="0"/>
                  </a:moveTo>
                  <a:lnTo>
                    <a:pt x="3380779" y="0"/>
                  </a:lnTo>
                  <a:lnTo>
                    <a:pt x="3380779" y="1844235"/>
                  </a:lnTo>
                  <a:lnTo>
                    <a:pt x="0" y="18442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C39559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380779" cy="18823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144272" y="8417576"/>
            <a:ext cx="2268284" cy="4114800"/>
          </a:xfrm>
          <a:custGeom>
            <a:avLst/>
            <a:gdLst/>
            <a:ahLst/>
            <a:cxnLst/>
            <a:rect r="r" b="b" t="t" l="l"/>
            <a:pathLst>
              <a:path h="4114800" w="2268284">
                <a:moveTo>
                  <a:pt x="0" y="0"/>
                </a:moveTo>
                <a:lnTo>
                  <a:pt x="2268284" y="0"/>
                </a:lnTo>
                <a:lnTo>
                  <a:pt x="22682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507806" y="8417576"/>
            <a:ext cx="2268284" cy="4114800"/>
          </a:xfrm>
          <a:custGeom>
            <a:avLst/>
            <a:gdLst/>
            <a:ahLst/>
            <a:cxnLst/>
            <a:rect r="r" b="b" t="t" l="l"/>
            <a:pathLst>
              <a:path h="4114800" w="2268284">
                <a:moveTo>
                  <a:pt x="0" y="0"/>
                </a:moveTo>
                <a:lnTo>
                  <a:pt x="2268283" y="0"/>
                </a:lnTo>
                <a:lnTo>
                  <a:pt x="22682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871339" y="8417576"/>
            <a:ext cx="2268284" cy="4114800"/>
          </a:xfrm>
          <a:custGeom>
            <a:avLst/>
            <a:gdLst/>
            <a:ahLst/>
            <a:cxnLst/>
            <a:rect r="r" b="b" t="t" l="l"/>
            <a:pathLst>
              <a:path h="4114800" w="2268284">
                <a:moveTo>
                  <a:pt x="0" y="0"/>
                </a:moveTo>
                <a:lnTo>
                  <a:pt x="2268284" y="0"/>
                </a:lnTo>
                <a:lnTo>
                  <a:pt x="22682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325473" y="8417576"/>
            <a:ext cx="2268284" cy="4114800"/>
          </a:xfrm>
          <a:custGeom>
            <a:avLst/>
            <a:gdLst/>
            <a:ahLst/>
            <a:cxnLst/>
            <a:rect r="r" b="b" t="t" l="l"/>
            <a:pathLst>
              <a:path h="4114800" w="2268284">
                <a:moveTo>
                  <a:pt x="0" y="0"/>
                </a:moveTo>
                <a:lnTo>
                  <a:pt x="2268284" y="0"/>
                </a:lnTo>
                <a:lnTo>
                  <a:pt x="22682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801646">
            <a:off x="14705819" y="8058707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2"/>
                </a:lnTo>
                <a:lnTo>
                  <a:pt x="0" y="50463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801646">
            <a:off x="4505928" y="8058707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2"/>
                </a:lnTo>
                <a:lnTo>
                  <a:pt x="0" y="50463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801646">
            <a:off x="1844091" y="8058707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2"/>
                </a:lnTo>
                <a:lnTo>
                  <a:pt x="0" y="50463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5400000">
            <a:off x="14829456" y="55353"/>
            <a:ext cx="3453223" cy="3406725"/>
          </a:xfrm>
          <a:custGeom>
            <a:avLst/>
            <a:gdLst/>
            <a:ahLst/>
            <a:cxnLst/>
            <a:rect r="r" b="b" t="t" l="l"/>
            <a:pathLst>
              <a:path h="3406725" w="3453223">
                <a:moveTo>
                  <a:pt x="0" y="0"/>
                </a:moveTo>
                <a:lnTo>
                  <a:pt x="3453223" y="0"/>
                </a:lnTo>
                <a:lnTo>
                  <a:pt x="3453223" y="3406724"/>
                </a:lnTo>
                <a:lnTo>
                  <a:pt x="0" y="34067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136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9938853">
            <a:off x="16864982" y="6041147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1"/>
                </a:lnTo>
                <a:lnTo>
                  <a:pt x="0" y="5046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9938853">
            <a:off x="17095576" y="5186041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1"/>
                </a:lnTo>
                <a:lnTo>
                  <a:pt x="0" y="5046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9938853">
            <a:off x="16769732" y="4089203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1"/>
                </a:lnTo>
                <a:lnTo>
                  <a:pt x="0" y="5046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9938853">
            <a:off x="16491988" y="5409115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1"/>
                </a:lnTo>
                <a:lnTo>
                  <a:pt x="0" y="5046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9938853">
            <a:off x="16769732" y="4636792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1"/>
                </a:lnTo>
                <a:lnTo>
                  <a:pt x="0" y="5046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9938853">
            <a:off x="16769732" y="3469397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1"/>
                </a:lnTo>
                <a:lnTo>
                  <a:pt x="0" y="5046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9938853">
            <a:off x="16615999" y="2914105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1"/>
                </a:lnTo>
                <a:lnTo>
                  <a:pt x="0" y="5046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9938853">
            <a:off x="16491988" y="2282073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1"/>
                </a:lnTo>
                <a:lnTo>
                  <a:pt x="0" y="5046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9938853">
            <a:off x="17017382" y="6193547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1"/>
                </a:lnTo>
                <a:lnTo>
                  <a:pt x="0" y="5046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9938853">
            <a:off x="16615999" y="1632577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1"/>
                </a:lnTo>
                <a:lnTo>
                  <a:pt x="0" y="5046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9938853">
            <a:off x="16363710" y="1117424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1"/>
                </a:lnTo>
                <a:lnTo>
                  <a:pt x="0" y="5046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9938853">
            <a:off x="16769732" y="635981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1"/>
                </a:lnTo>
                <a:lnTo>
                  <a:pt x="0" y="5046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-9938853">
            <a:off x="16864982" y="83388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1"/>
                </a:lnTo>
                <a:lnTo>
                  <a:pt x="0" y="5046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9938853">
            <a:off x="16532265" y="-348836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1"/>
                </a:lnTo>
                <a:lnTo>
                  <a:pt x="0" y="5046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-9938853">
            <a:off x="16932315" y="-764451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2"/>
                </a:lnTo>
                <a:lnTo>
                  <a:pt x="0" y="50463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-9938853">
            <a:off x="17150128" y="7216246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1"/>
                </a:lnTo>
                <a:lnTo>
                  <a:pt x="0" y="5046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29" id="29"/>
          <p:cNvSpPr/>
          <p:nvPr/>
        </p:nvSpPr>
        <p:spPr>
          <a:xfrm flipH="true">
            <a:off x="9144000" y="2865520"/>
            <a:ext cx="0" cy="1716644"/>
          </a:xfrm>
          <a:prstGeom prst="line">
            <a:avLst/>
          </a:prstGeom>
          <a:ln cap="flat" w="95250">
            <a:solidFill>
              <a:srgbClr val="C39559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30" id="3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8068471" y="1027400"/>
            <a:ext cx="2151058" cy="2427082"/>
          </a:xfrm>
          <a:prstGeom prst="rect">
            <a:avLst/>
          </a:prstGeom>
        </p:spPr>
      </p:pic>
      <p:sp>
        <p:nvSpPr>
          <p:cNvPr name="AutoShape 31" id="31"/>
          <p:cNvSpPr/>
          <p:nvPr/>
        </p:nvSpPr>
        <p:spPr>
          <a:xfrm>
            <a:off x="9139623" y="6125210"/>
            <a:ext cx="8754" cy="894102"/>
          </a:xfrm>
          <a:prstGeom prst="line">
            <a:avLst/>
          </a:prstGeom>
          <a:ln cap="flat" w="95250">
            <a:solidFill>
              <a:srgbClr val="C39559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32" id="3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8070660" y="4081178"/>
            <a:ext cx="2151058" cy="2427082"/>
          </a:xfrm>
          <a:prstGeom prst="rect">
            <a:avLst/>
          </a:prstGeom>
        </p:spPr>
      </p:pic>
      <p:sp>
        <p:nvSpPr>
          <p:cNvPr name="AutoShape 33" id="33"/>
          <p:cNvSpPr/>
          <p:nvPr/>
        </p:nvSpPr>
        <p:spPr>
          <a:xfrm flipH="true">
            <a:off x="5143219" y="6411490"/>
            <a:ext cx="1062745" cy="470822"/>
          </a:xfrm>
          <a:prstGeom prst="line">
            <a:avLst/>
          </a:prstGeom>
          <a:ln cap="flat" w="95250">
            <a:solidFill>
              <a:srgbClr val="C3955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4" id="34"/>
          <p:cNvSpPr/>
          <p:nvPr/>
        </p:nvSpPr>
        <p:spPr>
          <a:xfrm flipH="false" flipV="false" rot="0">
            <a:off x="9234873" y="8417576"/>
            <a:ext cx="2268284" cy="4114800"/>
          </a:xfrm>
          <a:custGeom>
            <a:avLst/>
            <a:gdLst/>
            <a:ahLst/>
            <a:cxnLst/>
            <a:rect r="r" b="b" t="t" l="l"/>
            <a:pathLst>
              <a:path h="4114800" w="2268284">
                <a:moveTo>
                  <a:pt x="0" y="0"/>
                </a:moveTo>
                <a:lnTo>
                  <a:pt x="2268283" y="0"/>
                </a:lnTo>
                <a:lnTo>
                  <a:pt x="22682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1598406" y="8417576"/>
            <a:ext cx="2268284" cy="4114800"/>
          </a:xfrm>
          <a:custGeom>
            <a:avLst/>
            <a:gdLst/>
            <a:ahLst/>
            <a:cxnLst/>
            <a:rect r="r" b="b" t="t" l="l"/>
            <a:pathLst>
              <a:path h="4114800" w="2268284">
                <a:moveTo>
                  <a:pt x="0" y="0"/>
                </a:moveTo>
                <a:lnTo>
                  <a:pt x="2268284" y="0"/>
                </a:lnTo>
                <a:lnTo>
                  <a:pt x="22682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3961940" y="8417576"/>
            <a:ext cx="2268284" cy="4114800"/>
          </a:xfrm>
          <a:custGeom>
            <a:avLst/>
            <a:gdLst/>
            <a:ahLst/>
            <a:cxnLst/>
            <a:rect r="r" b="b" t="t" l="l"/>
            <a:pathLst>
              <a:path h="4114800" w="2268284">
                <a:moveTo>
                  <a:pt x="0" y="0"/>
                </a:moveTo>
                <a:lnTo>
                  <a:pt x="2268283" y="0"/>
                </a:lnTo>
                <a:lnTo>
                  <a:pt x="22682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1801646">
            <a:off x="12491437" y="8058707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2"/>
                </a:lnTo>
                <a:lnTo>
                  <a:pt x="0" y="50463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1801646">
            <a:off x="9829601" y="8058707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2"/>
                </a:lnTo>
                <a:lnTo>
                  <a:pt x="0" y="50463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1801646">
            <a:off x="7167764" y="8058707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2"/>
                </a:lnTo>
                <a:lnTo>
                  <a:pt x="0" y="50463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40" id="40"/>
          <p:cNvSpPr/>
          <p:nvPr/>
        </p:nvSpPr>
        <p:spPr>
          <a:xfrm flipV="true">
            <a:off x="9144000" y="6415193"/>
            <a:ext cx="2948925" cy="0"/>
          </a:xfrm>
          <a:prstGeom prst="line">
            <a:avLst/>
          </a:prstGeom>
          <a:ln cap="flat" w="95250">
            <a:solidFill>
              <a:srgbClr val="C3955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1" id="41"/>
          <p:cNvSpPr/>
          <p:nvPr/>
        </p:nvSpPr>
        <p:spPr>
          <a:xfrm flipV="true">
            <a:off x="6188510" y="6415193"/>
            <a:ext cx="2948925" cy="0"/>
          </a:xfrm>
          <a:prstGeom prst="line">
            <a:avLst/>
          </a:prstGeom>
          <a:ln cap="flat" w="95250">
            <a:solidFill>
              <a:srgbClr val="C3955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2" id="42"/>
          <p:cNvSpPr/>
          <p:nvPr/>
        </p:nvSpPr>
        <p:spPr>
          <a:xfrm flipH="true" flipV="true">
            <a:off x="12073945" y="6411603"/>
            <a:ext cx="1070836" cy="470708"/>
          </a:xfrm>
          <a:prstGeom prst="line">
            <a:avLst/>
          </a:prstGeom>
          <a:ln cap="flat" w="95250">
            <a:solidFill>
              <a:srgbClr val="C39559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43" id="43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453424" y="6410112"/>
            <a:ext cx="2151058" cy="2427082"/>
          </a:xfrm>
          <a:prstGeom prst="rect">
            <a:avLst/>
          </a:prstGeom>
        </p:spPr>
      </p:pic>
      <p:pic>
        <p:nvPicPr>
          <p:cNvPr name="Picture 44" id="44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3693147" y="6410112"/>
            <a:ext cx="2151058" cy="2427082"/>
          </a:xfrm>
          <a:prstGeom prst="rect">
            <a:avLst/>
          </a:prstGeom>
        </p:spPr>
      </p:pic>
      <p:sp>
        <p:nvSpPr>
          <p:cNvPr name="Freeform 45" id="45"/>
          <p:cNvSpPr/>
          <p:nvPr/>
        </p:nvSpPr>
        <p:spPr>
          <a:xfrm flipH="false" flipV="false" rot="0">
            <a:off x="0" y="0"/>
            <a:ext cx="1229657" cy="1229657"/>
          </a:xfrm>
          <a:custGeom>
            <a:avLst/>
            <a:gdLst/>
            <a:ahLst/>
            <a:cxnLst/>
            <a:rect r="r" b="b" t="t" l="l"/>
            <a:pathLst>
              <a:path h="1229657" w="1229657">
                <a:moveTo>
                  <a:pt x="0" y="0"/>
                </a:moveTo>
                <a:lnTo>
                  <a:pt x="1229657" y="0"/>
                </a:lnTo>
                <a:lnTo>
                  <a:pt x="1229657" y="1229657"/>
                </a:lnTo>
                <a:lnTo>
                  <a:pt x="0" y="122965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-217019" y="8417576"/>
            <a:ext cx="2268284" cy="4114800"/>
          </a:xfrm>
          <a:custGeom>
            <a:avLst/>
            <a:gdLst/>
            <a:ahLst/>
            <a:cxnLst/>
            <a:rect r="r" b="b" t="t" l="l"/>
            <a:pathLst>
              <a:path h="4114800" w="2268284">
                <a:moveTo>
                  <a:pt x="0" y="0"/>
                </a:moveTo>
                <a:lnTo>
                  <a:pt x="2268283" y="0"/>
                </a:lnTo>
                <a:lnTo>
                  <a:pt x="22682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1801646">
            <a:off x="-911802" y="7951810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1"/>
                </a:lnTo>
                <a:lnTo>
                  <a:pt x="0" y="5046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1801646">
            <a:off x="-3658161" y="-93164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1"/>
                </a:lnTo>
                <a:lnTo>
                  <a:pt x="0" y="5046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1801646">
            <a:off x="-3658161" y="681905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2"/>
                </a:lnTo>
                <a:lnTo>
                  <a:pt x="0" y="50463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1801646">
            <a:off x="-3828676" y="1363966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1"/>
                </a:lnTo>
                <a:lnTo>
                  <a:pt x="0" y="5046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1" id="51"/>
          <p:cNvSpPr/>
          <p:nvPr/>
        </p:nvSpPr>
        <p:spPr>
          <a:xfrm flipH="false" flipV="false" rot="1801646">
            <a:off x="-3828676" y="1846554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1"/>
                </a:lnTo>
                <a:lnTo>
                  <a:pt x="0" y="5046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2" id="52"/>
          <p:cNvSpPr/>
          <p:nvPr/>
        </p:nvSpPr>
        <p:spPr>
          <a:xfrm flipH="false" flipV="false" rot="1801646">
            <a:off x="-3828676" y="2682784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2"/>
                </a:lnTo>
                <a:lnTo>
                  <a:pt x="0" y="50463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3" id="53"/>
          <p:cNvSpPr/>
          <p:nvPr/>
        </p:nvSpPr>
        <p:spPr>
          <a:xfrm flipH="false" flipV="false" rot="1801646">
            <a:off x="-3483051" y="3844188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1"/>
                </a:lnTo>
                <a:lnTo>
                  <a:pt x="0" y="5046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4" id="54"/>
          <p:cNvSpPr/>
          <p:nvPr/>
        </p:nvSpPr>
        <p:spPr>
          <a:xfrm flipH="false" flipV="false" rot="1801646">
            <a:off x="-3178251" y="5409115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1"/>
                </a:lnTo>
                <a:lnTo>
                  <a:pt x="0" y="5046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5" id="55"/>
          <p:cNvSpPr/>
          <p:nvPr/>
        </p:nvSpPr>
        <p:spPr>
          <a:xfrm flipH="false" flipV="false" rot="1801646">
            <a:off x="-3301629" y="6476666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1"/>
                </a:lnTo>
                <a:lnTo>
                  <a:pt x="0" y="5046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6" id="56"/>
          <p:cNvSpPr/>
          <p:nvPr/>
        </p:nvSpPr>
        <p:spPr>
          <a:xfrm flipH="false" flipV="false" rot="1801646">
            <a:off x="-4101337" y="4359146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3" y="0"/>
                </a:lnTo>
                <a:lnTo>
                  <a:pt x="5507593" y="5046331"/>
                </a:lnTo>
                <a:lnTo>
                  <a:pt x="0" y="5046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7" id="57"/>
          <p:cNvSpPr/>
          <p:nvPr/>
        </p:nvSpPr>
        <p:spPr>
          <a:xfrm flipH="false" flipV="false" rot="1801646">
            <a:off x="-4504000" y="2778207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1"/>
                </a:lnTo>
                <a:lnTo>
                  <a:pt x="0" y="5046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8" id="58"/>
          <p:cNvSpPr/>
          <p:nvPr/>
        </p:nvSpPr>
        <p:spPr>
          <a:xfrm flipH="false" flipV="false" rot="1801646">
            <a:off x="-4504000" y="2058999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1"/>
                </a:lnTo>
                <a:lnTo>
                  <a:pt x="0" y="5046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1801646">
            <a:off x="-4576691" y="5605629"/>
            <a:ext cx="5507592" cy="5046331"/>
          </a:xfrm>
          <a:custGeom>
            <a:avLst/>
            <a:gdLst/>
            <a:ahLst/>
            <a:cxnLst/>
            <a:rect r="r" b="b" t="t" l="l"/>
            <a:pathLst>
              <a:path h="5046331" w="5507592">
                <a:moveTo>
                  <a:pt x="0" y="0"/>
                </a:moveTo>
                <a:lnTo>
                  <a:pt x="5507592" y="0"/>
                </a:lnTo>
                <a:lnTo>
                  <a:pt x="5507592" y="5046331"/>
                </a:lnTo>
                <a:lnTo>
                  <a:pt x="0" y="50463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60" id="60"/>
          <p:cNvGrpSpPr/>
          <p:nvPr/>
        </p:nvGrpSpPr>
        <p:grpSpPr>
          <a:xfrm rot="0">
            <a:off x="10369015" y="2035247"/>
            <a:ext cx="667810" cy="549961"/>
            <a:chOff x="0" y="0"/>
            <a:chExt cx="647700" cy="53340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647700" cy="533400"/>
            </a:xfrm>
            <a:custGeom>
              <a:avLst/>
              <a:gdLst/>
              <a:ahLst/>
              <a:cxnLst/>
              <a:rect r="r" b="b" t="t" l="l"/>
              <a:pathLst>
                <a:path h="533400" w="647700">
                  <a:moveTo>
                    <a:pt x="239386" y="166418"/>
                  </a:moveTo>
                  <a:lnTo>
                    <a:pt x="647700" y="166418"/>
                  </a:lnTo>
                  <a:lnTo>
                    <a:pt x="64770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BA8E55"/>
            </a:solidFill>
          </p:spPr>
        </p:sp>
        <p:sp>
          <p:nvSpPr>
            <p:cNvPr name="TextBox 62" id="62"/>
            <p:cNvSpPr txBox="true"/>
            <p:nvPr/>
          </p:nvSpPr>
          <p:spPr>
            <a:xfrm>
              <a:off x="120650" y="127000"/>
              <a:ext cx="527050" cy="241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3" id="63"/>
          <p:cNvGrpSpPr/>
          <p:nvPr/>
        </p:nvGrpSpPr>
        <p:grpSpPr>
          <a:xfrm rot="0">
            <a:off x="7249268" y="8158383"/>
            <a:ext cx="3789464" cy="1247378"/>
            <a:chOff x="0" y="0"/>
            <a:chExt cx="998048" cy="328527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0" y="0"/>
              <a:ext cx="998048" cy="328527"/>
            </a:xfrm>
            <a:custGeom>
              <a:avLst/>
              <a:gdLst/>
              <a:ahLst/>
              <a:cxnLst/>
              <a:rect r="r" b="b" t="t" l="l"/>
              <a:pathLst>
                <a:path h="328527" w="998048">
                  <a:moveTo>
                    <a:pt x="0" y="0"/>
                  </a:moveTo>
                  <a:lnTo>
                    <a:pt x="998048" y="0"/>
                  </a:lnTo>
                  <a:lnTo>
                    <a:pt x="998048" y="328527"/>
                  </a:lnTo>
                  <a:lnTo>
                    <a:pt x="0" y="32852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5" id="65"/>
            <p:cNvSpPr txBox="true"/>
            <p:nvPr/>
          </p:nvSpPr>
          <p:spPr>
            <a:xfrm>
              <a:off x="0" y="-38100"/>
              <a:ext cx="998048" cy="3666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66" id="66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8061905" y="6410112"/>
            <a:ext cx="2151058" cy="2427082"/>
          </a:xfrm>
          <a:prstGeom prst="rect">
            <a:avLst/>
          </a:prstGeom>
        </p:spPr>
      </p:pic>
      <p:grpSp>
        <p:nvGrpSpPr>
          <p:cNvPr name="Group 67" id="67"/>
          <p:cNvGrpSpPr/>
          <p:nvPr/>
        </p:nvGrpSpPr>
        <p:grpSpPr>
          <a:xfrm rot="0">
            <a:off x="10369015" y="5019738"/>
            <a:ext cx="667810" cy="549961"/>
            <a:chOff x="0" y="0"/>
            <a:chExt cx="647700" cy="533400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647700" cy="533400"/>
            </a:xfrm>
            <a:custGeom>
              <a:avLst/>
              <a:gdLst/>
              <a:ahLst/>
              <a:cxnLst/>
              <a:rect r="r" b="b" t="t" l="l"/>
              <a:pathLst>
                <a:path h="533400" w="647700">
                  <a:moveTo>
                    <a:pt x="239386" y="166418"/>
                  </a:moveTo>
                  <a:lnTo>
                    <a:pt x="647700" y="166418"/>
                  </a:lnTo>
                  <a:lnTo>
                    <a:pt x="64770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BA8E55"/>
            </a:solidFill>
          </p:spPr>
        </p:sp>
        <p:sp>
          <p:nvSpPr>
            <p:cNvPr name="TextBox 69" id="69"/>
            <p:cNvSpPr txBox="true"/>
            <p:nvPr/>
          </p:nvSpPr>
          <p:spPr>
            <a:xfrm>
              <a:off x="120650" y="127000"/>
              <a:ext cx="527050" cy="241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14499003" y="7348672"/>
            <a:ext cx="378658" cy="549961"/>
            <a:chOff x="0" y="0"/>
            <a:chExt cx="367256" cy="533400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367256" cy="533400"/>
            </a:xfrm>
            <a:custGeom>
              <a:avLst/>
              <a:gdLst/>
              <a:ahLst/>
              <a:cxnLst/>
              <a:rect r="r" b="b" t="t" l="l"/>
              <a:pathLst>
                <a:path h="533400" w="367256">
                  <a:moveTo>
                    <a:pt x="239386" y="166418"/>
                  </a:moveTo>
                  <a:lnTo>
                    <a:pt x="367256" y="166418"/>
                  </a:lnTo>
                  <a:lnTo>
                    <a:pt x="367256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BA8E55"/>
            </a:solidFill>
          </p:spPr>
        </p:sp>
        <p:sp>
          <p:nvSpPr>
            <p:cNvPr name="TextBox 72" id="72"/>
            <p:cNvSpPr txBox="true"/>
            <p:nvPr/>
          </p:nvSpPr>
          <p:spPr>
            <a:xfrm>
              <a:off x="120650" y="127000"/>
              <a:ext cx="246606" cy="241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3" id="73"/>
          <p:cNvGrpSpPr/>
          <p:nvPr/>
        </p:nvGrpSpPr>
        <p:grpSpPr>
          <a:xfrm rot="-10800000">
            <a:off x="3369559" y="7348672"/>
            <a:ext cx="378658" cy="549961"/>
            <a:chOff x="0" y="0"/>
            <a:chExt cx="367256" cy="533400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0"/>
              <a:ext cx="367256" cy="533400"/>
            </a:xfrm>
            <a:custGeom>
              <a:avLst/>
              <a:gdLst/>
              <a:ahLst/>
              <a:cxnLst/>
              <a:rect r="r" b="b" t="t" l="l"/>
              <a:pathLst>
                <a:path h="533400" w="367256">
                  <a:moveTo>
                    <a:pt x="239386" y="166418"/>
                  </a:moveTo>
                  <a:lnTo>
                    <a:pt x="367256" y="166418"/>
                  </a:lnTo>
                  <a:lnTo>
                    <a:pt x="367256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BA8E55"/>
            </a:solidFill>
          </p:spPr>
        </p:sp>
        <p:sp>
          <p:nvSpPr>
            <p:cNvPr name="TextBox 75" id="75"/>
            <p:cNvSpPr txBox="true"/>
            <p:nvPr/>
          </p:nvSpPr>
          <p:spPr>
            <a:xfrm>
              <a:off x="120650" y="127000"/>
              <a:ext cx="246606" cy="241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6" id="76"/>
          <p:cNvGrpSpPr/>
          <p:nvPr/>
        </p:nvGrpSpPr>
        <p:grpSpPr>
          <a:xfrm rot="5400000">
            <a:off x="8930618" y="8441732"/>
            <a:ext cx="435518" cy="549961"/>
            <a:chOff x="0" y="0"/>
            <a:chExt cx="422404" cy="533400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422404" cy="533400"/>
            </a:xfrm>
            <a:custGeom>
              <a:avLst/>
              <a:gdLst/>
              <a:ahLst/>
              <a:cxnLst/>
              <a:rect r="r" b="b" t="t" l="l"/>
              <a:pathLst>
                <a:path h="533400" w="422404">
                  <a:moveTo>
                    <a:pt x="239386" y="166418"/>
                  </a:moveTo>
                  <a:lnTo>
                    <a:pt x="422404" y="166418"/>
                  </a:lnTo>
                  <a:lnTo>
                    <a:pt x="422404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BA8E55"/>
            </a:solidFill>
          </p:spPr>
        </p:sp>
        <p:sp>
          <p:nvSpPr>
            <p:cNvPr name="TextBox 78" id="78"/>
            <p:cNvSpPr txBox="true"/>
            <p:nvPr/>
          </p:nvSpPr>
          <p:spPr>
            <a:xfrm>
              <a:off x="120650" y="127000"/>
              <a:ext cx="301754" cy="241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9" id="79"/>
          <p:cNvSpPr txBox="true"/>
          <p:nvPr/>
        </p:nvSpPr>
        <p:spPr>
          <a:xfrm rot="0">
            <a:off x="5143219" y="38883"/>
            <a:ext cx="8001561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C395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Management Staff</a:t>
            </a:r>
          </a:p>
        </p:txBody>
      </p:sp>
      <p:sp>
        <p:nvSpPr>
          <p:cNvPr name="TextBox 80" id="80"/>
          <p:cNvSpPr txBox="true"/>
          <p:nvPr/>
        </p:nvSpPr>
        <p:spPr>
          <a:xfrm rot="0">
            <a:off x="8841507" y="5954078"/>
            <a:ext cx="604986" cy="313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COO</a:t>
            </a:r>
          </a:p>
        </p:txBody>
      </p:sp>
      <p:sp>
        <p:nvSpPr>
          <p:cNvPr name="TextBox 81" id="81"/>
          <p:cNvSpPr txBox="true"/>
          <p:nvPr/>
        </p:nvSpPr>
        <p:spPr>
          <a:xfrm rot="0">
            <a:off x="8844409" y="2891381"/>
            <a:ext cx="599182" cy="313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CEO</a:t>
            </a:r>
            <a:r>
              <a:rPr lang="en-US" sz="1899">
                <a:solidFill>
                  <a:srgbClr val="C395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</p:txBody>
      </p:sp>
      <p:sp>
        <p:nvSpPr>
          <p:cNvPr name="TextBox 82" id="82"/>
          <p:cNvSpPr txBox="true"/>
          <p:nvPr/>
        </p:nvSpPr>
        <p:spPr>
          <a:xfrm rot="0">
            <a:off x="10847594" y="2145755"/>
            <a:ext cx="3616174" cy="313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C395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Chief Executive Officer</a:t>
            </a:r>
          </a:p>
        </p:txBody>
      </p:sp>
      <p:sp>
        <p:nvSpPr>
          <p:cNvPr name="TextBox 83" id="83"/>
          <p:cNvSpPr txBox="true"/>
          <p:nvPr/>
        </p:nvSpPr>
        <p:spPr>
          <a:xfrm rot="0">
            <a:off x="4457848" y="8246443"/>
            <a:ext cx="621655" cy="313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CMO</a:t>
            </a:r>
          </a:p>
        </p:txBody>
      </p:sp>
      <p:sp>
        <p:nvSpPr>
          <p:cNvPr name="TextBox 84" id="84"/>
          <p:cNvSpPr txBox="true"/>
          <p:nvPr/>
        </p:nvSpPr>
        <p:spPr>
          <a:xfrm rot="0">
            <a:off x="8735924" y="8250623"/>
            <a:ext cx="816152" cy="313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CFO</a:t>
            </a:r>
          </a:p>
        </p:txBody>
      </p:sp>
      <p:sp>
        <p:nvSpPr>
          <p:cNvPr name="TextBox 85" id="85"/>
          <p:cNvSpPr txBox="true"/>
          <p:nvPr/>
        </p:nvSpPr>
        <p:spPr>
          <a:xfrm rot="0">
            <a:off x="13200424" y="8246443"/>
            <a:ext cx="735925" cy="313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</a:t>
            </a:r>
            <a:r>
              <a:rPr lang="en-US" sz="18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</a:t>
            </a:r>
          </a:p>
        </p:txBody>
      </p:sp>
      <p:sp>
        <p:nvSpPr>
          <p:cNvPr name="TextBox 86" id="86"/>
          <p:cNvSpPr txBox="true"/>
          <p:nvPr/>
        </p:nvSpPr>
        <p:spPr>
          <a:xfrm rot="0">
            <a:off x="10847594" y="5130246"/>
            <a:ext cx="3616174" cy="313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C395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Chief Operating Officer</a:t>
            </a:r>
          </a:p>
        </p:txBody>
      </p:sp>
      <p:sp>
        <p:nvSpPr>
          <p:cNvPr name="TextBox 87" id="87"/>
          <p:cNvSpPr txBox="true"/>
          <p:nvPr/>
        </p:nvSpPr>
        <p:spPr>
          <a:xfrm rot="0">
            <a:off x="14896711" y="7119145"/>
            <a:ext cx="2018190" cy="980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C395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Chief Technology Officer</a:t>
            </a:r>
          </a:p>
        </p:txBody>
      </p:sp>
      <p:sp>
        <p:nvSpPr>
          <p:cNvPr name="TextBox 88" id="88"/>
          <p:cNvSpPr txBox="true"/>
          <p:nvPr/>
        </p:nvSpPr>
        <p:spPr>
          <a:xfrm rot="0">
            <a:off x="1448805" y="7164285"/>
            <a:ext cx="1873129" cy="980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C395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Chief Marketing Officer</a:t>
            </a:r>
          </a:p>
        </p:txBody>
      </p:sp>
      <p:sp>
        <p:nvSpPr>
          <p:cNvPr name="TextBox 89" id="89"/>
          <p:cNvSpPr txBox="true"/>
          <p:nvPr/>
        </p:nvSpPr>
        <p:spPr>
          <a:xfrm rot="0">
            <a:off x="7241819" y="8905897"/>
            <a:ext cx="3804361" cy="313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C395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Chief Financial Officer</a:t>
            </a:r>
          </a:p>
        </p:txBody>
      </p:sp>
      <p:sp>
        <p:nvSpPr>
          <p:cNvPr name="TextBox 90" id="90"/>
          <p:cNvSpPr txBox="true"/>
          <p:nvPr/>
        </p:nvSpPr>
        <p:spPr>
          <a:xfrm rot="0">
            <a:off x="10847594" y="2491102"/>
            <a:ext cx="3616174" cy="313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C395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Mierlita Alexandru</a:t>
            </a:r>
          </a:p>
        </p:txBody>
      </p:sp>
      <p:sp>
        <p:nvSpPr>
          <p:cNvPr name="TextBox 91" id="91"/>
          <p:cNvSpPr txBox="true"/>
          <p:nvPr/>
        </p:nvSpPr>
        <p:spPr>
          <a:xfrm rot="0">
            <a:off x="10847594" y="5419906"/>
            <a:ext cx="3616174" cy="313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C395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Marcu David</a:t>
            </a:r>
          </a:p>
        </p:txBody>
      </p:sp>
      <p:sp>
        <p:nvSpPr>
          <p:cNvPr name="TextBox 92" id="92"/>
          <p:cNvSpPr txBox="true"/>
          <p:nvPr/>
        </p:nvSpPr>
        <p:spPr>
          <a:xfrm rot="0">
            <a:off x="14016114" y="8213886"/>
            <a:ext cx="3616174" cy="313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C395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Marai Radu</a:t>
            </a:r>
          </a:p>
        </p:txBody>
      </p:sp>
      <p:sp>
        <p:nvSpPr>
          <p:cNvPr name="TextBox 93" id="93"/>
          <p:cNvSpPr txBox="true"/>
          <p:nvPr/>
        </p:nvSpPr>
        <p:spPr>
          <a:xfrm rot="0">
            <a:off x="577282" y="8185263"/>
            <a:ext cx="3616174" cy="313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C395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Scutariu Darius</a:t>
            </a:r>
          </a:p>
        </p:txBody>
      </p:sp>
      <p:sp>
        <p:nvSpPr>
          <p:cNvPr name="TextBox 94" id="94"/>
          <p:cNvSpPr txBox="true"/>
          <p:nvPr/>
        </p:nvSpPr>
        <p:spPr>
          <a:xfrm rot="0">
            <a:off x="7329347" y="9182122"/>
            <a:ext cx="3616174" cy="313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C395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Sloata Patrick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DAG7I60P3jk</dc:identifier>
  <dcterms:modified xsi:type="dcterms:W3CDTF">2011-08-01T06:04:30Z</dcterms:modified>
  <cp:revision>1</cp:revision>
  <dc:title>HermesDine 4 Slides</dc:title>
</cp:coreProperties>
</file>