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3FF"/>
    <a:srgbClr val="6187FF"/>
    <a:srgbClr val="154D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91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5B696E9-E288-0F9E-1E9F-04785585F6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15EA5E3A-9791-4E3A-28A9-ADF2BCC631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B4A9955-54FF-C0C1-5E85-B6DCDCEA9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54EA-DF36-46A3-BED3-899CDC1956A7}" type="datetimeFigureOut">
              <a:rPr lang="hu-HU" smtClean="0"/>
              <a:t>2025.12.12.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CB851A7-6690-C234-C47F-8F9B3893F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9527C66-8ECA-8069-280F-E4653CFD5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DB39-985C-4DDE-A41A-92FD2C368FF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9285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5DA0F02-8BAB-5658-0F6B-2D096A5AC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167003BF-0576-344C-58F9-40AEBE296B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C8E40CC-8C76-BEDC-2E31-E7B3F4BC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54EA-DF36-46A3-BED3-899CDC1956A7}" type="datetimeFigureOut">
              <a:rPr lang="hu-HU" smtClean="0"/>
              <a:t>2025.12.12.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CFE6C98B-E675-3759-1658-7FC8D7028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9D93721-B7AB-97CA-1405-C217E9F98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DB39-985C-4DDE-A41A-92FD2C368FF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1847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A28ABF4E-1ACB-AD8A-DE98-5FCD0F38DC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E3FA407B-FCE8-7A4C-AD04-4CCFA90E51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E01CE267-8631-9F2F-67A4-3FCFAED57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54EA-DF36-46A3-BED3-899CDC1956A7}" type="datetimeFigureOut">
              <a:rPr lang="hu-HU" smtClean="0"/>
              <a:t>2025.12.12.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36FF0B6-3B1B-1396-6EEB-8A209D4E9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C514C66-2B6D-794C-3BF1-F3C6CDFB3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DB39-985C-4DDE-A41A-92FD2C368FF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4975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4D67029A-A129-2DB4-9FAF-FDE6E1435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900D4C2-9DE9-1A73-3ACF-55C982B808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466E01D-3AE4-4969-3B24-41A8E3E44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54EA-DF36-46A3-BED3-899CDC1956A7}" type="datetimeFigureOut">
              <a:rPr lang="hu-HU" smtClean="0"/>
              <a:t>2025.12.12.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BA8FBA5-79F3-EA31-FFBA-EC119D2ED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7914235E-B2DA-45BA-ADC7-AFE269AEF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DB39-985C-4DDE-A41A-92FD2C368FF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0829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394B44B-6A72-06A4-9A05-9ABDB56AC4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393964F-EC01-D165-45D3-9653158CBB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6B19A99-66B1-6E2D-3F7D-28FB1E291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54EA-DF36-46A3-BED3-899CDC1956A7}" type="datetimeFigureOut">
              <a:rPr lang="hu-HU" smtClean="0"/>
              <a:t>2025.12.12.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AD4C3F7-5637-AAA0-5B2F-DD5457FDB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D26C4F1-458F-FEB3-822F-6B5BB192C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DB39-985C-4DDE-A41A-92FD2C368FF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6325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7C7CE2B-824E-8603-3A7A-F8977089B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775650C-D163-A638-3E77-7BE598BFEC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3232035C-5A42-C782-8EA5-C6423C6FF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DAB7E1A-DB8C-67F5-8503-D263A6CAA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54EA-DF36-46A3-BED3-899CDC1956A7}" type="datetimeFigureOut">
              <a:rPr lang="hu-HU" smtClean="0"/>
              <a:t>2025.12.12.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B1DA7D19-3096-006C-4FC2-257AA3AF8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ECB37ED-31F2-6872-1273-A25284906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DB39-985C-4DDE-A41A-92FD2C368FF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1544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FB4495E-8E9E-C29D-394F-1680E256D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7FDEA5F3-C7FD-0052-5D1D-345BF60F3A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5B371651-4A65-42FD-0A6C-B57E8A8E04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1E022F1-1E2E-266D-B49E-46DAB233D5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5D395E2C-DA45-3550-8FD6-30B6153256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2E3695F4-5747-1FC4-56D0-C561624B3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54EA-DF36-46A3-BED3-899CDC1956A7}" type="datetimeFigureOut">
              <a:rPr lang="hu-HU" smtClean="0"/>
              <a:t>2025.12.12.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A9EED630-2D51-1D60-1A73-1D0031933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1D356368-CCD4-F033-B5FD-14755AE094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DB39-985C-4DDE-A41A-92FD2C368FF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22826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9BBD44E-CB5E-8F5D-43FA-1ABAE28A5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3F185575-6149-8431-AC2B-97F221AD2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54EA-DF36-46A3-BED3-899CDC1956A7}" type="datetimeFigureOut">
              <a:rPr lang="hu-HU" smtClean="0"/>
              <a:t>2025.12.12.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2E14093E-EDE0-8A94-EF99-D4AD0D6E1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D61B2254-ED14-D4B3-580A-317AEA106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DB39-985C-4DDE-A41A-92FD2C368FF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4467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CAF81545-AF53-5993-7A6D-6EA4E2F56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54EA-DF36-46A3-BED3-899CDC1956A7}" type="datetimeFigureOut">
              <a:rPr lang="hu-HU" smtClean="0"/>
              <a:t>2025.12.12.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F7F08B43-C58F-C6BA-C7A2-B71CA8A2D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F9B4EFA-32CF-65D3-7EF7-10598AE28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DB39-985C-4DDE-A41A-92FD2C368FF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2904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4BE05AC-8926-8590-06BC-6D475B811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639AEDF-C247-CAEA-A590-AFEA5A68B2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B454546-12E3-CC0E-062C-80BCA2B1F2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AB5D5AB1-BC54-B8C3-27BB-1B154D42B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54EA-DF36-46A3-BED3-899CDC1956A7}" type="datetimeFigureOut">
              <a:rPr lang="hu-HU" smtClean="0"/>
              <a:t>2025.12.12.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C658F2C-99A7-784E-4864-27F2A29F7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5CC3C25-21EE-31B6-9C28-C7DB59E67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DB39-985C-4DDE-A41A-92FD2C368FF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7804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F91FD0F9-D5D7-5AE7-778A-E81B8060F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F730A6D6-E0B3-B703-5AEA-D59EAEA03E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D90292B-1F8A-A56C-ECE3-D4B32E4A64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1661A0D-D750-8C7D-1821-0698EF40A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754EA-DF36-46A3-BED3-899CDC1956A7}" type="datetimeFigureOut">
              <a:rPr lang="hu-HU" smtClean="0"/>
              <a:t>2025.12.12.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515F575-CE04-2B54-223D-8D5D4CA5A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AACBBBF-1FA1-56B2-30E8-D37610290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DDB39-985C-4DDE-A41A-92FD2C368FF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73811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EBAAC5EB-B5F7-E4A3-C0A6-C6D570E52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49536A5-83EC-CF19-4B2A-13FF9D475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E097243-9CCA-811B-4120-37E543DB9D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E2754EA-DF36-46A3-BED3-899CDC1956A7}" type="datetimeFigureOut">
              <a:rPr lang="hu-HU" smtClean="0"/>
              <a:t>2025.12.12.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0B91CBF-7BB2-A10B-8B6F-60B292FFA9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F04A079-5C9B-0C26-CB06-435204B89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8DDB39-985C-4DDE-A41A-92FD2C368FF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16519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sikamika@gmail.com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Csoportba foglalás 11">
            <a:extLst>
              <a:ext uri="{FF2B5EF4-FFF2-40B4-BE49-F238E27FC236}">
                <a16:creationId xmlns:a16="http://schemas.microsoft.com/office/drawing/2014/main" id="{A6D3D5D8-D80B-0A9A-8122-80DEB110F160}"/>
              </a:ext>
            </a:extLst>
          </p:cNvPr>
          <p:cNvGrpSpPr/>
          <p:nvPr/>
        </p:nvGrpSpPr>
        <p:grpSpPr>
          <a:xfrm>
            <a:off x="-11464346" y="0"/>
            <a:ext cx="15175999" cy="6858000"/>
            <a:chOff x="-12754303" y="0"/>
            <a:chExt cx="15175999" cy="6858000"/>
          </a:xfrm>
        </p:grpSpPr>
        <p:sp>
          <p:nvSpPr>
            <p:cNvPr id="4" name="Téglalap: lekerekített 3">
              <a:extLst>
                <a:ext uri="{FF2B5EF4-FFF2-40B4-BE49-F238E27FC236}">
                  <a16:creationId xmlns:a16="http://schemas.microsoft.com/office/drawing/2014/main" id="{491C9A44-71BA-9D94-2281-3648C07B2F31}"/>
                </a:ext>
              </a:extLst>
            </p:cNvPr>
            <p:cNvSpPr/>
            <p:nvPr/>
          </p:nvSpPr>
          <p:spPr>
            <a:xfrm>
              <a:off x="-12754303" y="0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0033C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" name="Téglalap: lekerekített 4">
              <a:extLst>
                <a:ext uri="{FF2B5EF4-FFF2-40B4-BE49-F238E27FC236}">
                  <a16:creationId xmlns:a16="http://schemas.microsoft.com/office/drawing/2014/main" id="{E4707EE0-A3CA-E12A-734C-4DB0E238F1D3}"/>
                </a:ext>
              </a:extLst>
            </p:cNvPr>
            <p:cNvSpPr/>
            <p:nvPr/>
          </p:nvSpPr>
          <p:spPr>
            <a:xfrm>
              <a:off x="952124" y="228600"/>
              <a:ext cx="1469572" cy="1322615"/>
            </a:xfrm>
            <a:prstGeom prst="roundRect">
              <a:avLst/>
            </a:prstGeom>
            <a:solidFill>
              <a:srgbClr val="0033C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98FC561B-9C9C-F304-2806-C8D9DBE9B56B}"/>
              </a:ext>
            </a:extLst>
          </p:cNvPr>
          <p:cNvGrpSpPr/>
          <p:nvPr/>
        </p:nvGrpSpPr>
        <p:grpSpPr>
          <a:xfrm>
            <a:off x="-12199132" y="0"/>
            <a:ext cx="15023599" cy="6858000"/>
            <a:chOff x="-12601903" y="152400"/>
            <a:chExt cx="15023599" cy="6858000"/>
          </a:xfrm>
        </p:grpSpPr>
        <p:sp>
          <p:nvSpPr>
            <p:cNvPr id="9" name="Téglalap: lekerekített 8">
              <a:extLst>
                <a:ext uri="{FF2B5EF4-FFF2-40B4-BE49-F238E27FC236}">
                  <a16:creationId xmlns:a16="http://schemas.microsoft.com/office/drawing/2014/main" id="{98E0F3B0-1E67-78A0-AC34-3D7E6A3A936B}"/>
                </a:ext>
              </a:extLst>
            </p:cNvPr>
            <p:cNvSpPr/>
            <p:nvPr/>
          </p:nvSpPr>
          <p:spPr>
            <a:xfrm>
              <a:off x="952124" y="1828800"/>
              <a:ext cx="1469572" cy="1322615"/>
            </a:xfrm>
            <a:prstGeom prst="roundRect">
              <a:avLst/>
            </a:prstGeom>
            <a:solidFill>
              <a:srgbClr val="154D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Téglalap: lekerekített 12">
              <a:extLst>
                <a:ext uri="{FF2B5EF4-FFF2-40B4-BE49-F238E27FC236}">
                  <a16:creationId xmlns:a16="http://schemas.microsoft.com/office/drawing/2014/main" id="{A124C28E-9719-5369-2784-CBDCEEB7EA20}"/>
                </a:ext>
              </a:extLst>
            </p:cNvPr>
            <p:cNvSpPr/>
            <p:nvPr/>
          </p:nvSpPr>
          <p:spPr>
            <a:xfrm>
              <a:off x="-12601903" y="152400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154D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096512CB-3EC2-BB0B-DC63-6F324DE354F6}"/>
              </a:ext>
            </a:extLst>
          </p:cNvPr>
          <p:cNvGrpSpPr/>
          <p:nvPr/>
        </p:nvGrpSpPr>
        <p:grpSpPr>
          <a:xfrm>
            <a:off x="-13086318" y="0"/>
            <a:ext cx="15175999" cy="6858000"/>
            <a:chOff x="-12754303" y="8164"/>
            <a:chExt cx="15175999" cy="6858000"/>
          </a:xfrm>
        </p:grpSpPr>
        <p:sp>
          <p:nvSpPr>
            <p:cNvPr id="10" name="Téglalap: lekerekített 9">
              <a:extLst>
                <a:ext uri="{FF2B5EF4-FFF2-40B4-BE49-F238E27FC236}">
                  <a16:creationId xmlns:a16="http://schemas.microsoft.com/office/drawing/2014/main" id="{4F902A3D-E3DD-0A18-0150-6A4BA897ACD2}"/>
                </a:ext>
              </a:extLst>
            </p:cNvPr>
            <p:cNvSpPr/>
            <p:nvPr/>
          </p:nvSpPr>
          <p:spPr>
            <a:xfrm>
              <a:off x="952124" y="3543300"/>
              <a:ext cx="1469572" cy="1322615"/>
            </a:xfrm>
            <a:prstGeom prst="roundRect">
              <a:avLst/>
            </a:prstGeom>
            <a:solidFill>
              <a:srgbClr val="6187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" name="Téglalap: lekerekített 14">
              <a:extLst>
                <a:ext uri="{FF2B5EF4-FFF2-40B4-BE49-F238E27FC236}">
                  <a16:creationId xmlns:a16="http://schemas.microsoft.com/office/drawing/2014/main" id="{AC8C9E3C-6FB6-66C6-9245-D0F0EEA42075}"/>
                </a:ext>
              </a:extLst>
            </p:cNvPr>
            <p:cNvSpPr/>
            <p:nvPr/>
          </p:nvSpPr>
          <p:spPr>
            <a:xfrm>
              <a:off x="-12754303" y="8164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6187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93C40137-F4AB-A788-3E42-BE9A390912BB}"/>
              </a:ext>
            </a:extLst>
          </p:cNvPr>
          <p:cNvGrpSpPr/>
          <p:nvPr/>
        </p:nvGrpSpPr>
        <p:grpSpPr>
          <a:xfrm>
            <a:off x="-13897305" y="0"/>
            <a:ext cx="15099800" cy="6858000"/>
            <a:chOff x="-12754304" y="0"/>
            <a:chExt cx="15099800" cy="6858000"/>
          </a:xfrm>
        </p:grpSpPr>
        <p:sp>
          <p:nvSpPr>
            <p:cNvPr id="11" name="Téglalap: lekerekített 10">
              <a:extLst>
                <a:ext uri="{FF2B5EF4-FFF2-40B4-BE49-F238E27FC236}">
                  <a16:creationId xmlns:a16="http://schemas.microsoft.com/office/drawing/2014/main" id="{41B24DBC-3365-6BF2-02D4-FF6C2D5976E8}"/>
                </a:ext>
              </a:extLst>
            </p:cNvPr>
            <p:cNvSpPr/>
            <p:nvPr/>
          </p:nvSpPr>
          <p:spPr>
            <a:xfrm>
              <a:off x="875924" y="5097236"/>
              <a:ext cx="1469572" cy="1322615"/>
            </a:xfrm>
            <a:prstGeom prst="roundRect">
              <a:avLst/>
            </a:prstGeom>
            <a:solidFill>
              <a:srgbClr val="9BB3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Téglalap: lekerekített 16">
              <a:extLst>
                <a:ext uri="{FF2B5EF4-FFF2-40B4-BE49-F238E27FC236}">
                  <a16:creationId xmlns:a16="http://schemas.microsoft.com/office/drawing/2014/main" id="{61BC4A8B-171E-8B00-8258-12AC1C497A65}"/>
                </a:ext>
              </a:extLst>
            </p:cNvPr>
            <p:cNvSpPr/>
            <p:nvPr/>
          </p:nvSpPr>
          <p:spPr>
            <a:xfrm>
              <a:off x="-12754304" y="0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9BB3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</p:spTree>
    <p:extLst>
      <p:ext uri="{BB962C8B-B14F-4D97-AF65-F5344CB8AC3E}">
        <p14:creationId xmlns:p14="http://schemas.microsoft.com/office/powerpoint/2010/main" val="1926120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2C0470-6AC4-6C42-A6EB-B8EFD111E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Csoportba foglalás 11">
            <a:extLst>
              <a:ext uri="{FF2B5EF4-FFF2-40B4-BE49-F238E27FC236}">
                <a16:creationId xmlns:a16="http://schemas.microsoft.com/office/drawing/2014/main" id="{C93F8C05-E416-9365-D1DF-89E67728298B}"/>
              </a:ext>
            </a:extLst>
          </p:cNvPr>
          <p:cNvGrpSpPr/>
          <p:nvPr/>
        </p:nvGrpSpPr>
        <p:grpSpPr>
          <a:xfrm>
            <a:off x="-2092033" y="0"/>
            <a:ext cx="15175999" cy="6858000"/>
            <a:chOff x="-12754303" y="0"/>
            <a:chExt cx="15175999" cy="6858000"/>
          </a:xfrm>
        </p:grpSpPr>
        <p:sp>
          <p:nvSpPr>
            <p:cNvPr id="4" name="Téglalap: lekerekített 3">
              <a:extLst>
                <a:ext uri="{FF2B5EF4-FFF2-40B4-BE49-F238E27FC236}">
                  <a16:creationId xmlns:a16="http://schemas.microsoft.com/office/drawing/2014/main" id="{8BC0D24C-287C-B286-E9BA-782811A255EF}"/>
                </a:ext>
              </a:extLst>
            </p:cNvPr>
            <p:cNvSpPr/>
            <p:nvPr/>
          </p:nvSpPr>
          <p:spPr>
            <a:xfrm>
              <a:off x="-12754303" y="0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0033C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" name="Téglalap: lekerekített 4">
              <a:extLst>
                <a:ext uri="{FF2B5EF4-FFF2-40B4-BE49-F238E27FC236}">
                  <a16:creationId xmlns:a16="http://schemas.microsoft.com/office/drawing/2014/main" id="{242445D2-71B6-D30B-D178-036AAF20314C}"/>
                </a:ext>
              </a:extLst>
            </p:cNvPr>
            <p:cNvSpPr/>
            <p:nvPr/>
          </p:nvSpPr>
          <p:spPr>
            <a:xfrm>
              <a:off x="952124" y="228600"/>
              <a:ext cx="1469572" cy="1322615"/>
            </a:xfrm>
            <a:prstGeom prst="roundRect">
              <a:avLst/>
            </a:prstGeom>
            <a:solidFill>
              <a:srgbClr val="0033C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6A3F15BC-68CD-1F13-9EB9-720FA56494D6}"/>
              </a:ext>
            </a:extLst>
          </p:cNvPr>
          <p:cNvGrpSpPr/>
          <p:nvPr/>
        </p:nvGrpSpPr>
        <p:grpSpPr>
          <a:xfrm>
            <a:off x="-12199132" y="0"/>
            <a:ext cx="15023599" cy="6858000"/>
            <a:chOff x="-12601903" y="152400"/>
            <a:chExt cx="15023599" cy="6858000"/>
          </a:xfrm>
        </p:grpSpPr>
        <p:sp>
          <p:nvSpPr>
            <p:cNvPr id="9" name="Téglalap: lekerekített 8">
              <a:extLst>
                <a:ext uri="{FF2B5EF4-FFF2-40B4-BE49-F238E27FC236}">
                  <a16:creationId xmlns:a16="http://schemas.microsoft.com/office/drawing/2014/main" id="{D2C4B4DD-661F-3064-018A-53B60D71BDB3}"/>
                </a:ext>
              </a:extLst>
            </p:cNvPr>
            <p:cNvSpPr/>
            <p:nvPr/>
          </p:nvSpPr>
          <p:spPr>
            <a:xfrm>
              <a:off x="952124" y="1828800"/>
              <a:ext cx="1469572" cy="1322615"/>
            </a:xfrm>
            <a:prstGeom prst="roundRect">
              <a:avLst/>
            </a:prstGeom>
            <a:solidFill>
              <a:srgbClr val="154D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Téglalap: lekerekített 12">
              <a:extLst>
                <a:ext uri="{FF2B5EF4-FFF2-40B4-BE49-F238E27FC236}">
                  <a16:creationId xmlns:a16="http://schemas.microsoft.com/office/drawing/2014/main" id="{5E1DD3BA-AA73-0655-93DF-75FDFC9A9588}"/>
                </a:ext>
              </a:extLst>
            </p:cNvPr>
            <p:cNvSpPr/>
            <p:nvPr/>
          </p:nvSpPr>
          <p:spPr>
            <a:xfrm>
              <a:off x="-12601903" y="152400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154D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0A6936B3-31DB-2988-00AC-1888C5F75D30}"/>
              </a:ext>
            </a:extLst>
          </p:cNvPr>
          <p:cNvGrpSpPr/>
          <p:nvPr/>
        </p:nvGrpSpPr>
        <p:grpSpPr>
          <a:xfrm>
            <a:off x="-13086318" y="0"/>
            <a:ext cx="15175999" cy="6858000"/>
            <a:chOff x="-12754303" y="8164"/>
            <a:chExt cx="15175999" cy="6858000"/>
          </a:xfrm>
        </p:grpSpPr>
        <p:sp>
          <p:nvSpPr>
            <p:cNvPr id="10" name="Téglalap: lekerekített 9">
              <a:extLst>
                <a:ext uri="{FF2B5EF4-FFF2-40B4-BE49-F238E27FC236}">
                  <a16:creationId xmlns:a16="http://schemas.microsoft.com/office/drawing/2014/main" id="{61099FA9-B23F-FBB6-9E14-99AB3811B32C}"/>
                </a:ext>
              </a:extLst>
            </p:cNvPr>
            <p:cNvSpPr/>
            <p:nvPr/>
          </p:nvSpPr>
          <p:spPr>
            <a:xfrm>
              <a:off x="952124" y="3543300"/>
              <a:ext cx="1469572" cy="1322615"/>
            </a:xfrm>
            <a:prstGeom prst="roundRect">
              <a:avLst/>
            </a:prstGeom>
            <a:solidFill>
              <a:srgbClr val="6187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" name="Téglalap: lekerekített 14">
              <a:extLst>
                <a:ext uri="{FF2B5EF4-FFF2-40B4-BE49-F238E27FC236}">
                  <a16:creationId xmlns:a16="http://schemas.microsoft.com/office/drawing/2014/main" id="{3B92BAF6-E299-81B1-6233-6C5866B32B37}"/>
                </a:ext>
              </a:extLst>
            </p:cNvPr>
            <p:cNvSpPr/>
            <p:nvPr/>
          </p:nvSpPr>
          <p:spPr>
            <a:xfrm>
              <a:off x="-12754303" y="8164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6187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D708379A-9C13-C3A0-B152-ADC65AC607C3}"/>
              </a:ext>
            </a:extLst>
          </p:cNvPr>
          <p:cNvGrpSpPr/>
          <p:nvPr/>
        </p:nvGrpSpPr>
        <p:grpSpPr>
          <a:xfrm>
            <a:off x="-13897305" y="0"/>
            <a:ext cx="15099800" cy="6858000"/>
            <a:chOff x="-12754304" y="0"/>
            <a:chExt cx="15099800" cy="6858000"/>
          </a:xfrm>
        </p:grpSpPr>
        <p:sp>
          <p:nvSpPr>
            <p:cNvPr id="11" name="Téglalap: lekerekített 10">
              <a:extLst>
                <a:ext uri="{FF2B5EF4-FFF2-40B4-BE49-F238E27FC236}">
                  <a16:creationId xmlns:a16="http://schemas.microsoft.com/office/drawing/2014/main" id="{1EF83AC1-FF7C-DE0E-3DAF-45A637AD312F}"/>
                </a:ext>
              </a:extLst>
            </p:cNvPr>
            <p:cNvSpPr/>
            <p:nvPr/>
          </p:nvSpPr>
          <p:spPr>
            <a:xfrm>
              <a:off x="875924" y="5097236"/>
              <a:ext cx="1469572" cy="1322615"/>
            </a:xfrm>
            <a:prstGeom prst="roundRect">
              <a:avLst/>
            </a:prstGeom>
            <a:solidFill>
              <a:srgbClr val="9BB3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Téglalap: lekerekített 16">
              <a:extLst>
                <a:ext uri="{FF2B5EF4-FFF2-40B4-BE49-F238E27FC236}">
                  <a16:creationId xmlns:a16="http://schemas.microsoft.com/office/drawing/2014/main" id="{FAE8FEE7-BA84-C890-2326-52C1DBE4F005}"/>
                </a:ext>
              </a:extLst>
            </p:cNvPr>
            <p:cNvSpPr/>
            <p:nvPr/>
          </p:nvSpPr>
          <p:spPr>
            <a:xfrm>
              <a:off x="-12754304" y="0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9BB3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pic>
        <p:nvPicPr>
          <p:cNvPr id="3" name="Kép 2" descr="A képen clipart, Grafika, rajzfilm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40EBFFFB-DF44-11C4-BD11-819FAC6728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9895" y="2338541"/>
            <a:ext cx="7307088" cy="4081310"/>
          </a:xfrm>
          <a:prstGeom prst="rect">
            <a:avLst/>
          </a:prstGeom>
        </p:spPr>
      </p:pic>
      <p:sp>
        <p:nvSpPr>
          <p:cNvPr id="6" name="Szövegdoboz 5">
            <a:extLst>
              <a:ext uri="{FF2B5EF4-FFF2-40B4-BE49-F238E27FC236}">
                <a16:creationId xmlns:a16="http://schemas.microsoft.com/office/drawing/2014/main" id="{8B4DCE12-96B7-9C79-B0DF-1F1E59661C24}"/>
              </a:ext>
            </a:extLst>
          </p:cNvPr>
          <p:cNvSpPr txBox="1"/>
          <p:nvPr/>
        </p:nvSpPr>
        <p:spPr>
          <a:xfrm>
            <a:off x="2890160" y="720218"/>
            <a:ext cx="103560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800" dirty="0" err="1">
                <a:solidFill>
                  <a:schemeClr val="bg1"/>
                </a:solidFill>
                <a:latin typeface="Cooper Black" panose="0208090404030B020404" pitchFamily="18" charset="0"/>
              </a:rPr>
              <a:t>Sika</a:t>
            </a:r>
            <a:r>
              <a:rPr lang="hu-HU" sz="4800" dirty="0">
                <a:solidFill>
                  <a:schemeClr val="bg1"/>
                </a:solidFill>
                <a:latin typeface="Cooper Black" panose="0208090404030B020404" pitchFamily="18" charset="0"/>
              </a:rPr>
              <a:t>-Mika Takarító Kft. logó</a:t>
            </a:r>
          </a:p>
        </p:txBody>
      </p:sp>
    </p:spTree>
    <p:extLst>
      <p:ext uri="{BB962C8B-B14F-4D97-AF65-F5344CB8AC3E}">
        <p14:creationId xmlns:p14="http://schemas.microsoft.com/office/powerpoint/2010/main" val="24590248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D4B7F4F-0902-34FE-8CB5-82ED9B66B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Csoportba foglalás 11">
            <a:extLst>
              <a:ext uri="{FF2B5EF4-FFF2-40B4-BE49-F238E27FC236}">
                <a16:creationId xmlns:a16="http://schemas.microsoft.com/office/drawing/2014/main" id="{14E29E23-880C-916B-7F61-233AA543236B}"/>
              </a:ext>
            </a:extLst>
          </p:cNvPr>
          <p:cNvGrpSpPr/>
          <p:nvPr/>
        </p:nvGrpSpPr>
        <p:grpSpPr>
          <a:xfrm>
            <a:off x="-2092033" y="0"/>
            <a:ext cx="15175999" cy="6858000"/>
            <a:chOff x="-12754303" y="0"/>
            <a:chExt cx="15175999" cy="6858000"/>
          </a:xfrm>
        </p:grpSpPr>
        <p:sp>
          <p:nvSpPr>
            <p:cNvPr id="4" name="Téglalap: lekerekített 3">
              <a:extLst>
                <a:ext uri="{FF2B5EF4-FFF2-40B4-BE49-F238E27FC236}">
                  <a16:creationId xmlns:a16="http://schemas.microsoft.com/office/drawing/2014/main" id="{3D71F0F6-B57B-5974-7FF7-CD6239264DE7}"/>
                </a:ext>
              </a:extLst>
            </p:cNvPr>
            <p:cNvSpPr/>
            <p:nvPr/>
          </p:nvSpPr>
          <p:spPr>
            <a:xfrm>
              <a:off x="-12754303" y="0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0033C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" name="Téglalap: lekerekített 4">
              <a:extLst>
                <a:ext uri="{FF2B5EF4-FFF2-40B4-BE49-F238E27FC236}">
                  <a16:creationId xmlns:a16="http://schemas.microsoft.com/office/drawing/2014/main" id="{753F725F-1076-9A8E-3234-76F4B3FFC69A}"/>
                </a:ext>
              </a:extLst>
            </p:cNvPr>
            <p:cNvSpPr/>
            <p:nvPr/>
          </p:nvSpPr>
          <p:spPr>
            <a:xfrm>
              <a:off x="952124" y="228600"/>
              <a:ext cx="1469572" cy="1322615"/>
            </a:xfrm>
            <a:prstGeom prst="roundRect">
              <a:avLst/>
            </a:prstGeom>
            <a:solidFill>
              <a:srgbClr val="0033C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00ADDC8B-E0D6-3DF5-CD43-73E4ECB412F1}"/>
              </a:ext>
            </a:extLst>
          </p:cNvPr>
          <p:cNvGrpSpPr/>
          <p:nvPr/>
        </p:nvGrpSpPr>
        <p:grpSpPr>
          <a:xfrm>
            <a:off x="-1939633" y="0"/>
            <a:ext cx="15023599" cy="6858000"/>
            <a:chOff x="-12601903" y="152400"/>
            <a:chExt cx="15023599" cy="6858000"/>
          </a:xfrm>
        </p:grpSpPr>
        <p:sp>
          <p:nvSpPr>
            <p:cNvPr id="9" name="Téglalap: lekerekített 8">
              <a:extLst>
                <a:ext uri="{FF2B5EF4-FFF2-40B4-BE49-F238E27FC236}">
                  <a16:creationId xmlns:a16="http://schemas.microsoft.com/office/drawing/2014/main" id="{ED901E69-437E-8F7A-E81B-D8EA6996A357}"/>
                </a:ext>
              </a:extLst>
            </p:cNvPr>
            <p:cNvSpPr/>
            <p:nvPr/>
          </p:nvSpPr>
          <p:spPr>
            <a:xfrm>
              <a:off x="952124" y="1828800"/>
              <a:ext cx="1469572" cy="1322615"/>
            </a:xfrm>
            <a:prstGeom prst="roundRect">
              <a:avLst/>
            </a:prstGeom>
            <a:solidFill>
              <a:srgbClr val="154D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Téglalap: lekerekített 12">
              <a:extLst>
                <a:ext uri="{FF2B5EF4-FFF2-40B4-BE49-F238E27FC236}">
                  <a16:creationId xmlns:a16="http://schemas.microsoft.com/office/drawing/2014/main" id="{C931DC99-0812-0F87-5F6C-BDC7470C7B73}"/>
                </a:ext>
              </a:extLst>
            </p:cNvPr>
            <p:cNvSpPr/>
            <p:nvPr/>
          </p:nvSpPr>
          <p:spPr>
            <a:xfrm>
              <a:off x="-12601903" y="152400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154D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591ED5B8-C53C-8EEB-48F1-B132639C585F}"/>
              </a:ext>
            </a:extLst>
          </p:cNvPr>
          <p:cNvGrpSpPr/>
          <p:nvPr/>
        </p:nvGrpSpPr>
        <p:grpSpPr>
          <a:xfrm>
            <a:off x="-13086318" y="0"/>
            <a:ext cx="15175999" cy="6858000"/>
            <a:chOff x="-12754303" y="8164"/>
            <a:chExt cx="15175999" cy="6858000"/>
          </a:xfrm>
        </p:grpSpPr>
        <p:sp>
          <p:nvSpPr>
            <p:cNvPr id="10" name="Téglalap: lekerekített 9">
              <a:extLst>
                <a:ext uri="{FF2B5EF4-FFF2-40B4-BE49-F238E27FC236}">
                  <a16:creationId xmlns:a16="http://schemas.microsoft.com/office/drawing/2014/main" id="{3E2DF025-F1B2-0E95-7077-1BB7F5E51F68}"/>
                </a:ext>
              </a:extLst>
            </p:cNvPr>
            <p:cNvSpPr/>
            <p:nvPr/>
          </p:nvSpPr>
          <p:spPr>
            <a:xfrm>
              <a:off x="952124" y="3543300"/>
              <a:ext cx="1469572" cy="1322615"/>
            </a:xfrm>
            <a:prstGeom prst="roundRect">
              <a:avLst/>
            </a:prstGeom>
            <a:solidFill>
              <a:srgbClr val="6187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" name="Téglalap: lekerekített 14">
              <a:extLst>
                <a:ext uri="{FF2B5EF4-FFF2-40B4-BE49-F238E27FC236}">
                  <a16:creationId xmlns:a16="http://schemas.microsoft.com/office/drawing/2014/main" id="{4F96B8EB-26F8-50B5-451F-35554714A4A6}"/>
                </a:ext>
              </a:extLst>
            </p:cNvPr>
            <p:cNvSpPr/>
            <p:nvPr/>
          </p:nvSpPr>
          <p:spPr>
            <a:xfrm>
              <a:off x="-12754303" y="8164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6187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CE5228CD-631B-E129-C127-E09FE3E590A9}"/>
              </a:ext>
            </a:extLst>
          </p:cNvPr>
          <p:cNvGrpSpPr/>
          <p:nvPr/>
        </p:nvGrpSpPr>
        <p:grpSpPr>
          <a:xfrm>
            <a:off x="-13897305" y="0"/>
            <a:ext cx="15099800" cy="6858000"/>
            <a:chOff x="-12754304" y="0"/>
            <a:chExt cx="15099800" cy="6858000"/>
          </a:xfrm>
        </p:grpSpPr>
        <p:sp>
          <p:nvSpPr>
            <p:cNvPr id="11" name="Téglalap: lekerekített 10">
              <a:extLst>
                <a:ext uri="{FF2B5EF4-FFF2-40B4-BE49-F238E27FC236}">
                  <a16:creationId xmlns:a16="http://schemas.microsoft.com/office/drawing/2014/main" id="{FE15B888-D1AF-3D79-73B9-D2A91E5665AD}"/>
                </a:ext>
              </a:extLst>
            </p:cNvPr>
            <p:cNvSpPr/>
            <p:nvPr/>
          </p:nvSpPr>
          <p:spPr>
            <a:xfrm>
              <a:off x="875924" y="5097236"/>
              <a:ext cx="1469572" cy="1322615"/>
            </a:xfrm>
            <a:prstGeom prst="roundRect">
              <a:avLst/>
            </a:prstGeom>
            <a:solidFill>
              <a:srgbClr val="9BB3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Téglalap: lekerekített 16">
              <a:extLst>
                <a:ext uri="{FF2B5EF4-FFF2-40B4-BE49-F238E27FC236}">
                  <a16:creationId xmlns:a16="http://schemas.microsoft.com/office/drawing/2014/main" id="{EACCD0AF-617A-4E2B-C6FD-65D958DFE18B}"/>
                </a:ext>
              </a:extLst>
            </p:cNvPr>
            <p:cNvSpPr/>
            <p:nvPr/>
          </p:nvSpPr>
          <p:spPr>
            <a:xfrm>
              <a:off x="-12754304" y="0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9BB3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sp>
        <p:nvSpPr>
          <p:cNvPr id="8" name="Szövegdoboz 7">
            <a:extLst>
              <a:ext uri="{FF2B5EF4-FFF2-40B4-BE49-F238E27FC236}">
                <a16:creationId xmlns:a16="http://schemas.microsoft.com/office/drawing/2014/main" id="{2B48D354-938E-BFE3-1EAA-541E8BC60317}"/>
              </a:ext>
            </a:extLst>
          </p:cNvPr>
          <p:cNvSpPr txBox="1"/>
          <p:nvPr/>
        </p:nvSpPr>
        <p:spPr>
          <a:xfrm>
            <a:off x="2216464" y="0"/>
            <a:ext cx="9580545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5400" dirty="0">
                <a:solidFill>
                  <a:schemeClr val="bg1"/>
                </a:solidFill>
                <a:latin typeface="Cooper Black" panose="0208090404030B020404" pitchFamily="18" charset="0"/>
              </a:rPr>
              <a:t>Tevékenység:</a:t>
            </a:r>
          </a:p>
          <a:p>
            <a:r>
              <a:rPr lang="hu-HU" dirty="0">
                <a:solidFill>
                  <a:schemeClr val="bg1"/>
                </a:solidFill>
              </a:rPr>
              <a:t>A </a:t>
            </a:r>
            <a:r>
              <a:rPr lang="hu-HU" b="1" dirty="0" err="1">
                <a:solidFill>
                  <a:schemeClr val="bg1"/>
                </a:solidFill>
              </a:rPr>
              <a:t>Sika</a:t>
            </a:r>
            <a:r>
              <a:rPr lang="hu-HU" b="1" dirty="0">
                <a:solidFill>
                  <a:schemeClr val="bg1"/>
                </a:solidFill>
              </a:rPr>
              <a:t>-Mika Takarítócég</a:t>
            </a:r>
            <a:r>
              <a:rPr lang="hu-HU" dirty="0">
                <a:solidFill>
                  <a:schemeClr val="bg1"/>
                </a:solidFill>
              </a:rPr>
              <a:t> széleskörű takarítási szolgáltatásokat kínál, melyek célja, hogy tisztaságot és rendet biztosítson minden típusú ingatlanban. Cégünk szakértő csapata különböző igényeknek megfelelően végzi el a munkát, a legmodernebb eszközökkel és környezetbarát tisztítószerekkel, garantálva a hatékony és biztonságos takarítást.</a:t>
            </a:r>
          </a:p>
          <a:p>
            <a:r>
              <a:rPr lang="hu-HU" dirty="0">
                <a:solidFill>
                  <a:schemeClr val="bg1"/>
                </a:solidFill>
              </a:rPr>
              <a:t>Szolgáltatásaink közé tartozik a </a:t>
            </a:r>
            <a:r>
              <a:rPr lang="hu-HU" b="1" dirty="0">
                <a:solidFill>
                  <a:schemeClr val="bg1"/>
                </a:solidFill>
              </a:rPr>
              <a:t>rendezvények előtti és utáni takarítás</a:t>
            </a:r>
            <a:r>
              <a:rPr lang="hu-HU" dirty="0">
                <a:solidFill>
                  <a:schemeClr val="bg1"/>
                </a:solidFill>
              </a:rPr>
              <a:t>. A rendezvények sikeressége nemcsak a programon múlik, hanem a rendezvény helyszínének tisztaságán is. A </a:t>
            </a:r>
            <a:r>
              <a:rPr lang="hu-HU" dirty="0" err="1">
                <a:solidFill>
                  <a:schemeClr val="bg1"/>
                </a:solidFill>
              </a:rPr>
              <a:t>Sika</a:t>
            </a:r>
            <a:r>
              <a:rPr lang="hu-HU" dirty="0">
                <a:solidFill>
                  <a:schemeClr val="bg1"/>
                </a:solidFill>
              </a:rPr>
              <a:t>-Mika csapata vállalja a rendezvény előtti alapos előkészítést, beleértve a területek porszívózását, felületek portalanítását, asztalok és székek tisztítását, valamint a közlekedő utak rendezését. Az események után pedig gondoskodunk a gyors és alapos takarításról, hogy a helyszín visszanyerje eredeti állapotát.</a:t>
            </a:r>
          </a:p>
          <a:p>
            <a:r>
              <a:rPr lang="hu-HU" dirty="0">
                <a:solidFill>
                  <a:schemeClr val="bg1"/>
                </a:solidFill>
              </a:rPr>
              <a:t>A </a:t>
            </a:r>
            <a:r>
              <a:rPr lang="hu-HU" b="1" dirty="0">
                <a:solidFill>
                  <a:schemeClr val="bg1"/>
                </a:solidFill>
              </a:rPr>
              <a:t>lakossági takarítás</a:t>
            </a:r>
            <a:r>
              <a:rPr lang="hu-HU" dirty="0">
                <a:solidFill>
                  <a:schemeClr val="bg1"/>
                </a:solidFill>
              </a:rPr>
              <a:t> szolgáltatásunk keretében a lakások, házak és egyéb magáncélú ingatlanok tisztán tartására vállalkozunk. A napi, heti vagy eseti takarítástól kezdve a mélyebb, alaposabb takarításokig minden igényt kiszolgálunk, legyen szó porszívózásról, felmosásról, ablakmosásról vagy éppen a szőnyeg- és kárpittisztításról.</a:t>
            </a:r>
          </a:p>
          <a:p>
            <a:r>
              <a:rPr lang="hu-HU">
                <a:solidFill>
                  <a:schemeClr val="bg1"/>
                </a:solidFill>
              </a:rPr>
              <a:t>Az </a:t>
            </a:r>
            <a:r>
              <a:rPr lang="hu-HU" b="1" dirty="0">
                <a:solidFill>
                  <a:schemeClr val="bg1"/>
                </a:solidFill>
              </a:rPr>
              <a:t>intézménytakarítás</a:t>
            </a:r>
            <a:r>
              <a:rPr lang="hu-HU" dirty="0">
                <a:solidFill>
                  <a:schemeClr val="bg1"/>
                </a:solidFill>
              </a:rPr>
              <a:t> során cégek, iskolák, irodaházak és egyéb közintézmények tisztán tartására vállalkozunk. Itt különös figyelmet fordítunk arra, hogy a munka során betartsuk a higiéniai és biztonsági előírásokat, és az intézmény minden területe rendezett, tiszta és higiénikus maradjon a nap minden </a:t>
            </a:r>
            <a:r>
              <a:rPr lang="hu-HU" dirty="0" err="1">
                <a:solidFill>
                  <a:schemeClr val="bg1"/>
                </a:solidFill>
              </a:rPr>
              <a:t>szakában</a:t>
            </a:r>
            <a:r>
              <a:rPr lang="hu-HU" dirty="0">
                <a:solidFill>
                  <a:schemeClr val="bg1"/>
                </a:solidFill>
              </a:rPr>
              <a:t>.</a:t>
            </a:r>
          </a:p>
          <a:p>
            <a:r>
              <a:rPr lang="hu-HU" dirty="0">
                <a:solidFill>
                  <a:schemeClr val="bg1"/>
                </a:solidFill>
              </a:rPr>
              <a:t>A </a:t>
            </a:r>
            <a:r>
              <a:rPr lang="hu-HU" dirty="0" err="1">
                <a:solidFill>
                  <a:schemeClr val="bg1"/>
                </a:solidFill>
              </a:rPr>
              <a:t>Sika</a:t>
            </a:r>
            <a:r>
              <a:rPr lang="hu-HU" dirty="0">
                <a:solidFill>
                  <a:schemeClr val="bg1"/>
                </a:solidFill>
              </a:rPr>
              <a:t>-Mika Takarítócég célja, hogy minden ügyfelünk számára kényelmes és megbízható szolgáltatást biztosítson, legyen szó bármilyen takarítási feladatról. Rugalmasan alkalmazkodunk a megbízói igényekhez, és biztosítjuk, hogy a munkánk mindig a legmagasabb színvonalon valósuljon meg.</a:t>
            </a:r>
            <a:endParaRPr lang="hu-HU" dirty="0">
              <a:solidFill>
                <a:schemeClr val="bg1"/>
              </a:solidFill>
              <a:latin typeface="Cooper Black" panose="0208090404030B0204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4551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D23F8CE-3A3B-D533-D2E1-D0DE3E3B7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Csoportba foglalás 11">
            <a:extLst>
              <a:ext uri="{FF2B5EF4-FFF2-40B4-BE49-F238E27FC236}">
                <a16:creationId xmlns:a16="http://schemas.microsoft.com/office/drawing/2014/main" id="{8BF9F213-72E8-EBE0-F70B-CA244CFBA815}"/>
              </a:ext>
            </a:extLst>
          </p:cNvPr>
          <p:cNvGrpSpPr/>
          <p:nvPr/>
        </p:nvGrpSpPr>
        <p:grpSpPr>
          <a:xfrm>
            <a:off x="-2092033" y="0"/>
            <a:ext cx="15175999" cy="6858000"/>
            <a:chOff x="-12754303" y="0"/>
            <a:chExt cx="15175999" cy="6858000"/>
          </a:xfrm>
        </p:grpSpPr>
        <p:sp>
          <p:nvSpPr>
            <p:cNvPr id="4" name="Téglalap: lekerekített 3">
              <a:extLst>
                <a:ext uri="{FF2B5EF4-FFF2-40B4-BE49-F238E27FC236}">
                  <a16:creationId xmlns:a16="http://schemas.microsoft.com/office/drawing/2014/main" id="{3F7A990D-6F64-25F8-A9E1-57012E3E1DA4}"/>
                </a:ext>
              </a:extLst>
            </p:cNvPr>
            <p:cNvSpPr/>
            <p:nvPr/>
          </p:nvSpPr>
          <p:spPr>
            <a:xfrm>
              <a:off x="-12754303" y="0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0033C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" name="Téglalap: lekerekített 4">
              <a:extLst>
                <a:ext uri="{FF2B5EF4-FFF2-40B4-BE49-F238E27FC236}">
                  <a16:creationId xmlns:a16="http://schemas.microsoft.com/office/drawing/2014/main" id="{3D95CAC2-434A-506B-1311-453A8E2AB081}"/>
                </a:ext>
              </a:extLst>
            </p:cNvPr>
            <p:cNvSpPr/>
            <p:nvPr/>
          </p:nvSpPr>
          <p:spPr>
            <a:xfrm>
              <a:off x="952124" y="228600"/>
              <a:ext cx="1469572" cy="1322615"/>
            </a:xfrm>
            <a:prstGeom prst="roundRect">
              <a:avLst/>
            </a:prstGeom>
            <a:solidFill>
              <a:srgbClr val="0033C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26D5CC96-7363-A738-524F-A51FF735DB31}"/>
              </a:ext>
            </a:extLst>
          </p:cNvPr>
          <p:cNvGrpSpPr/>
          <p:nvPr/>
        </p:nvGrpSpPr>
        <p:grpSpPr>
          <a:xfrm>
            <a:off x="-1939633" y="0"/>
            <a:ext cx="15023599" cy="6858000"/>
            <a:chOff x="-12601903" y="152400"/>
            <a:chExt cx="15023599" cy="6858000"/>
          </a:xfrm>
        </p:grpSpPr>
        <p:sp>
          <p:nvSpPr>
            <p:cNvPr id="9" name="Téglalap: lekerekített 8">
              <a:extLst>
                <a:ext uri="{FF2B5EF4-FFF2-40B4-BE49-F238E27FC236}">
                  <a16:creationId xmlns:a16="http://schemas.microsoft.com/office/drawing/2014/main" id="{83C8BC44-5D05-65A2-C017-357CC48237BC}"/>
                </a:ext>
              </a:extLst>
            </p:cNvPr>
            <p:cNvSpPr/>
            <p:nvPr/>
          </p:nvSpPr>
          <p:spPr>
            <a:xfrm>
              <a:off x="952124" y="1828800"/>
              <a:ext cx="1469572" cy="1322615"/>
            </a:xfrm>
            <a:prstGeom prst="roundRect">
              <a:avLst/>
            </a:prstGeom>
            <a:solidFill>
              <a:srgbClr val="154D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Téglalap: lekerekített 12">
              <a:extLst>
                <a:ext uri="{FF2B5EF4-FFF2-40B4-BE49-F238E27FC236}">
                  <a16:creationId xmlns:a16="http://schemas.microsoft.com/office/drawing/2014/main" id="{CF457718-F5BD-AF0D-E2BD-E9EC53297557}"/>
                </a:ext>
              </a:extLst>
            </p:cNvPr>
            <p:cNvSpPr/>
            <p:nvPr/>
          </p:nvSpPr>
          <p:spPr>
            <a:xfrm>
              <a:off x="-12601903" y="152400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154D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453AAB30-D268-D64F-0836-A5C817F14B46}"/>
              </a:ext>
            </a:extLst>
          </p:cNvPr>
          <p:cNvGrpSpPr/>
          <p:nvPr/>
        </p:nvGrpSpPr>
        <p:grpSpPr>
          <a:xfrm>
            <a:off x="-1939633" y="0"/>
            <a:ext cx="15175999" cy="6858000"/>
            <a:chOff x="-12754303" y="8164"/>
            <a:chExt cx="15175999" cy="6858000"/>
          </a:xfrm>
        </p:grpSpPr>
        <p:sp>
          <p:nvSpPr>
            <p:cNvPr id="10" name="Téglalap: lekerekített 9">
              <a:extLst>
                <a:ext uri="{FF2B5EF4-FFF2-40B4-BE49-F238E27FC236}">
                  <a16:creationId xmlns:a16="http://schemas.microsoft.com/office/drawing/2014/main" id="{F91EDF65-19EB-7975-3ACB-77EA69CAA932}"/>
                </a:ext>
              </a:extLst>
            </p:cNvPr>
            <p:cNvSpPr/>
            <p:nvPr/>
          </p:nvSpPr>
          <p:spPr>
            <a:xfrm>
              <a:off x="952124" y="3543300"/>
              <a:ext cx="1469572" cy="1322615"/>
            </a:xfrm>
            <a:prstGeom prst="roundRect">
              <a:avLst/>
            </a:prstGeom>
            <a:solidFill>
              <a:srgbClr val="6187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" name="Téglalap: lekerekített 14">
              <a:extLst>
                <a:ext uri="{FF2B5EF4-FFF2-40B4-BE49-F238E27FC236}">
                  <a16:creationId xmlns:a16="http://schemas.microsoft.com/office/drawing/2014/main" id="{3B90454E-0B0C-E157-1E56-B17A57A62186}"/>
                </a:ext>
              </a:extLst>
            </p:cNvPr>
            <p:cNvSpPr/>
            <p:nvPr/>
          </p:nvSpPr>
          <p:spPr>
            <a:xfrm>
              <a:off x="-12754303" y="8164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6187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D52C4AB1-F1FD-4501-104C-DC396174F9E2}"/>
              </a:ext>
            </a:extLst>
          </p:cNvPr>
          <p:cNvGrpSpPr/>
          <p:nvPr/>
        </p:nvGrpSpPr>
        <p:grpSpPr>
          <a:xfrm>
            <a:off x="-13897305" y="0"/>
            <a:ext cx="15099800" cy="6858000"/>
            <a:chOff x="-12754304" y="0"/>
            <a:chExt cx="15099800" cy="6858000"/>
          </a:xfrm>
        </p:grpSpPr>
        <p:sp>
          <p:nvSpPr>
            <p:cNvPr id="11" name="Téglalap: lekerekített 10">
              <a:extLst>
                <a:ext uri="{FF2B5EF4-FFF2-40B4-BE49-F238E27FC236}">
                  <a16:creationId xmlns:a16="http://schemas.microsoft.com/office/drawing/2014/main" id="{79C103D4-163D-6789-4E56-F920BECD6FD0}"/>
                </a:ext>
              </a:extLst>
            </p:cNvPr>
            <p:cNvSpPr/>
            <p:nvPr/>
          </p:nvSpPr>
          <p:spPr>
            <a:xfrm>
              <a:off x="875924" y="5097236"/>
              <a:ext cx="1469572" cy="1322615"/>
            </a:xfrm>
            <a:prstGeom prst="roundRect">
              <a:avLst/>
            </a:prstGeom>
            <a:solidFill>
              <a:srgbClr val="9BB3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Téglalap: lekerekített 16">
              <a:extLst>
                <a:ext uri="{FF2B5EF4-FFF2-40B4-BE49-F238E27FC236}">
                  <a16:creationId xmlns:a16="http://schemas.microsoft.com/office/drawing/2014/main" id="{2A43E1B3-2A26-240B-5591-30447416FB20}"/>
                </a:ext>
              </a:extLst>
            </p:cNvPr>
            <p:cNvSpPr/>
            <p:nvPr/>
          </p:nvSpPr>
          <p:spPr>
            <a:xfrm>
              <a:off x="-12754304" y="0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9BB3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sp>
        <p:nvSpPr>
          <p:cNvPr id="2" name="Szövegdoboz 1">
            <a:extLst>
              <a:ext uri="{FF2B5EF4-FFF2-40B4-BE49-F238E27FC236}">
                <a16:creationId xmlns:a16="http://schemas.microsoft.com/office/drawing/2014/main" id="{A38EB8C6-06F4-40EE-DCCF-E51975DA4408}"/>
              </a:ext>
            </a:extLst>
          </p:cNvPr>
          <p:cNvSpPr txBox="1"/>
          <p:nvPr/>
        </p:nvSpPr>
        <p:spPr>
          <a:xfrm>
            <a:off x="2447769" y="293075"/>
            <a:ext cx="10931171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5400" dirty="0">
                <a:solidFill>
                  <a:schemeClr val="bg1"/>
                </a:solidFill>
                <a:latin typeface="Cooper Black" panose="0208090404030B020404" pitchFamily="18" charset="0"/>
              </a:rPr>
              <a:t>Cégadatok:</a:t>
            </a:r>
          </a:p>
          <a:p>
            <a:r>
              <a:rPr lang="hu-HU" sz="2800" dirty="0">
                <a:solidFill>
                  <a:schemeClr val="bg1"/>
                </a:solidFill>
                <a:latin typeface="Amasis MT Pro Black" panose="02040A04050005020304" pitchFamily="18" charset="-18"/>
              </a:rPr>
              <a:t>Székhely: 6720 Szeged, Stefánia 14.</a:t>
            </a:r>
          </a:p>
          <a:p>
            <a:r>
              <a:rPr lang="hu-HU" sz="2800" dirty="0">
                <a:solidFill>
                  <a:schemeClr val="bg1"/>
                </a:solidFill>
                <a:latin typeface="Amasis MT Pro Black" panose="02040A04050005020304" pitchFamily="18" charset="-18"/>
              </a:rPr>
              <a:t>Törzstőke: 70 millió forint</a:t>
            </a:r>
          </a:p>
          <a:p>
            <a:r>
              <a:rPr lang="hu-HU" sz="2800" dirty="0">
                <a:solidFill>
                  <a:schemeClr val="bg1"/>
                </a:solidFill>
                <a:latin typeface="Amasis MT Pro Black" panose="02040A04050005020304" pitchFamily="18" charset="-18"/>
              </a:rPr>
              <a:t>Tevékenység: TEÁOR 8121 (Általános épülettakarítás)</a:t>
            </a:r>
          </a:p>
          <a:p>
            <a:r>
              <a:rPr lang="hu-HU" sz="2800" dirty="0">
                <a:solidFill>
                  <a:schemeClr val="bg1"/>
                </a:solidFill>
                <a:latin typeface="Amasis MT Pro Black" panose="02040A04050005020304" pitchFamily="18" charset="-18"/>
              </a:rPr>
              <a:t>Tagok:</a:t>
            </a:r>
          </a:p>
          <a:p>
            <a:r>
              <a:rPr lang="hu-HU" sz="2000" dirty="0" err="1">
                <a:solidFill>
                  <a:schemeClr val="bg1"/>
                </a:solidFill>
                <a:latin typeface="Amasis MT Pro Black" panose="02040A04050005020304" pitchFamily="18" charset="-18"/>
              </a:rPr>
              <a:t>Purgel</a:t>
            </a:r>
            <a:r>
              <a:rPr lang="hu-HU" sz="2000" dirty="0">
                <a:solidFill>
                  <a:schemeClr val="bg1"/>
                </a:solidFill>
                <a:latin typeface="Amasis MT Pro Black" panose="02040A04050005020304" pitchFamily="18" charset="-18"/>
              </a:rPr>
              <a:t> Dávid ügyvezető</a:t>
            </a:r>
          </a:p>
          <a:p>
            <a:r>
              <a:rPr lang="hu-HU" sz="2000" dirty="0">
                <a:solidFill>
                  <a:schemeClr val="bg1"/>
                </a:solidFill>
                <a:latin typeface="Amasis MT Pro Black" panose="02040A04050005020304" pitchFamily="18" charset="-18"/>
              </a:rPr>
              <a:t>Balog Lívia ügyvezető-helyettes</a:t>
            </a:r>
          </a:p>
          <a:p>
            <a:r>
              <a:rPr lang="hu-HU" sz="2000" dirty="0">
                <a:solidFill>
                  <a:schemeClr val="bg1"/>
                </a:solidFill>
                <a:latin typeface="Amasis MT Pro Black" panose="02040A04050005020304" pitchFamily="18" charset="-18"/>
              </a:rPr>
              <a:t>Dobos Eszter operatív vezető </a:t>
            </a:r>
          </a:p>
          <a:p>
            <a:r>
              <a:rPr lang="hu-HU" sz="2000" dirty="0">
                <a:solidFill>
                  <a:schemeClr val="bg1"/>
                </a:solidFill>
                <a:latin typeface="Amasis MT Pro Black" panose="02040A04050005020304" pitchFamily="18" charset="-18"/>
              </a:rPr>
              <a:t>Dudás Regina műszakvezető</a:t>
            </a:r>
          </a:p>
          <a:p>
            <a:r>
              <a:rPr lang="hu-HU" sz="2000" dirty="0" err="1">
                <a:solidFill>
                  <a:schemeClr val="bg1"/>
                </a:solidFill>
                <a:latin typeface="Amasis MT Pro Black" panose="02040A04050005020304" pitchFamily="18" charset="-18"/>
              </a:rPr>
              <a:t>Macsek</a:t>
            </a:r>
            <a:r>
              <a:rPr lang="hu-HU" sz="2000" dirty="0">
                <a:solidFill>
                  <a:schemeClr val="bg1"/>
                </a:solidFill>
                <a:latin typeface="Amasis MT Pro Black" panose="02040A04050005020304" pitchFamily="18" charset="-18"/>
              </a:rPr>
              <a:t> Enikő ügyintéző</a:t>
            </a:r>
          </a:p>
          <a:p>
            <a:r>
              <a:rPr lang="hu-HU" sz="2000" dirty="0">
                <a:solidFill>
                  <a:schemeClr val="bg1"/>
                </a:solidFill>
                <a:latin typeface="Amasis MT Pro Black" panose="02040A04050005020304" pitchFamily="18" charset="-18"/>
              </a:rPr>
              <a:t>Szolnoki Lia ügyintéző</a:t>
            </a:r>
          </a:p>
          <a:p>
            <a:r>
              <a:rPr lang="hu-HU" sz="2000" dirty="0">
                <a:solidFill>
                  <a:schemeClr val="bg1"/>
                </a:solidFill>
                <a:latin typeface="Amasis MT Pro Black" panose="02040A04050005020304" pitchFamily="18" charset="-18"/>
              </a:rPr>
              <a:t>Vass Zalán Máté gépkocsivezető</a:t>
            </a:r>
          </a:p>
          <a:p>
            <a:r>
              <a:rPr lang="hu-HU" sz="2800" dirty="0">
                <a:solidFill>
                  <a:schemeClr val="bg1"/>
                </a:solidFill>
                <a:latin typeface="Amasis MT Pro Black" panose="02040A04050005020304" pitchFamily="18" charset="-18"/>
              </a:rPr>
              <a:t>E-mail: </a:t>
            </a:r>
            <a:r>
              <a:rPr lang="hu-HU" sz="2800" dirty="0">
                <a:solidFill>
                  <a:schemeClr val="bg1"/>
                </a:solidFill>
                <a:latin typeface="Amasis MT Pro Black" panose="02040A04050005020304" pitchFamily="18" charset="-18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sikamika@gmail.com</a:t>
            </a:r>
            <a:endParaRPr lang="hu-HU" sz="2800" dirty="0">
              <a:solidFill>
                <a:schemeClr val="bg1"/>
              </a:solidFill>
              <a:latin typeface="Amasis MT Pro Black" panose="02040A04050005020304" pitchFamily="18" charset="-18"/>
            </a:endParaRPr>
          </a:p>
          <a:p>
            <a:r>
              <a:rPr lang="hu-HU" sz="2800" dirty="0">
                <a:solidFill>
                  <a:schemeClr val="bg1"/>
                </a:solidFill>
                <a:latin typeface="Amasis MT Pro Black" panose="02040A04050005020304" pitchFamily="18" charset="-18"/>
              </a:rPr>
              <a:t>Telefonszám: +36 30 708 0901</a:t>
            </a:r>
          </a:p>
          <a:p>
            <a:r>
              <a:rPr lang="hu-HU" sz="2800" dirty="0">
                <a:solidFill>
                  <a:schemeClr val="bg1"/>
                </a:solidFill>
                <a:latin typeface="Amasis MT Pro Black" panose="02040A04050005020304" pitchFamily="18" charset="-18"/>
              </a:rPr>
              <a:t>Weboldal: https://sika-mika.hu/</a:t>
            </a:r>
          </a:p>
          <a:p>
            <a:endParaRPr lang="hu-HU" sz="3600" dirty="0"/>
          </a:p>
          <a:p>
            <a:endParaRPr lang="hu-HU" sz="3600" dirty="0"/>
          </a:p>
          <a:p>
            <a:endParaRPr lang="hu-HU" dirty="0"/>
          </a:p>
        </p:txBody>
      </p:sp>
      <p:pic>
        <p:nvPicPr>
          <p:cNvPr id="18" name="Kép 17">
            <a:extLst>
              <a:ext uri="{FF2B5EF4-FFF2-40B4-BE49-F238E27FC236}">
                <a16:creationId xmlns:a16="http://schemas.microsoft.com/office/drawing/2014/main" id="{8E08C2CB-7B9A-4FFD-8905-2D557BD1E1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743" y="2694350"/>
            <a:ext cx="3652129" cy="365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09481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1959B2-7C24-3D5A-B77A-5E56D6F8A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Csoportba foglalás 11">
            <a:extLst>
              <a:ext uri="{FF2B5EF4-FFF2-40B4-BE49-F238E27FC236}">
                <a16:creationId xmlns:a16="http://schemas.microsoft.com/office/drawing/2014/main" id="{F4B7F9E0-581D-10FB-4F45-5FD93CBEF068}"/>
              </a:ext>
            </a:extLst>
          </p:cNvPr>
          <p:cNvGrpSpPr/>
          <p:nvPr/>
        </p:nvGrpSpPr>
        <p:grpSpPr>
          <a:xfrm>
            <a:off x="-2092033" y="0"/>
            <a:ext cx="15175999" cy="6858000"/>
            <a:chOff x="-12754303" y="0"/>
            <a:chExt cx="15175999" cy="6858000"/>
          </a:xfrm>
        </p:grpSpPr>
        <p:sp>
          <p:nvSpPr>
            <p:cNvPr id="4" name="Téglalap: lekerekített 3">
              <a:extLst>
                <a:ext uri="{FF2B5EF4-FFF2-40B4-BE49-F238E27FC236}">
                  <a16:creationId xmlns:a16="http://schemas.microsoft.com/office/drawing/2014/main" id="{589FA090-F7E1-23BD-B66C-6684CC246C56}"/>
                </a:ext>
              </a:extLst>
            </p:cNvPr>
            <p:cNvSpPr/>
            <p:nvPr/>
          </p:nvSpPr>
          <p:spPr>
            <a:xfrm>
              <a:off x="-12754303" y="0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0033CC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5" name="Téglalap: lekerekített 4">
              <a:extLst>
                <a:ext uri="{FF2B5EF4-FFF2-40B4-BE49-F238E27FC236}">
                  <a16:creationId xmlns:a16="http://schemas.microsoft.com/office/drawing/2014/main" id="{B776B4B5-B16D-6EE6-2590-99F73D9E7C69}"/>
                </a:ext>
              </a:extLst>
            </p:cNvPr>
            <p:cNvSpPr/>
            <p:nvPr/>
          </p:nvSpPr>
          <p:spPr>
            <a:xfrm>
              <a:off x="952124" y="228600"/>
              <a:ext cx="1469572" cy="1322615"/>
            </a:xfrm>
            <a:prstGeom prst="roundRect">
              <a:avLst/>
            </a:prstGeom>
            <a:solidFill>
              <a:srgbClr val="0033CC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4" name="Csoportba foglalás 13">
            <a:extLst>
              <a:ext uri="{FF2B5EF4-FFF2-40B4-BE49-F238E27FC236}">
                <a16:creationId xmlns:a16="http://schemas.microsoft.com/office/drawing/2014/main" id="{F57BDBCC-00EC-4FAF-30B7-81365F35808E}"/>
              </a:ext>
            </a:extLst>
          </p:cNvPr>
          <p:cNvGrpSpPr/>
          <p:nvPr/>
        </p:nvGrpSpPr>
        <p:grpSpPr>
          <a:xfrm>
            <a:off x="-1939633" y="0"/>
            <a:ext cx="15023599" cy="6858000"/>
            <a:chOff x="-12601903" y="152400"/>
            <a:chExt cx="15023599" cy="6858000"/>
          </a:xfrm>
        </p:grpSpPr>
        <p:sp>
          <p:nvSpPr>
            <p:cNvPr id="9" name="Téglalap: lekerekített 8">
              <a:extLst>
                <a:ext uri="{FF2B5EF4-FFF2-40B4-BE49-F238E27FC236}">
                  <a16:creationId xmlns:a16="http://schemas.microsoft.com/office/drawing/2014/main" id="{BE34F6DF-8AB2-4169-73FC-CE9C805513D1}"/>
                </a:ext>
              </a:extLst>
            </p:cNvPr>
            <p:cNvSpPr/>
            <p:nvPr/>
          </p:nvSpPr>
          <p:spPr>
            <a:xfrm>
              <a:off x="952124" y="1828800"/>
              <a:ext cx="1469572" cy="1322615"/>
            </a:xfrm>
            <a:prstGeom prst="roundRect">
              <a:avLst/>
            </a:prstGeom>
            <a:solidFill>
              <a:srgbClr val="154D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Téglalap: lekerekített 12">
              <a:extLst>
                <a:ext uri="{FF2B5EF4-FFF2-40B4-BE49-F238E27FC236}">
                  <a16:creationId xmlns:a16="http://schemas.microsoft.com/office/drawing/2014/main" id="{D270DCDF-0D2B-76D6-714E-6A03FA6D0252}"/>
                </a:ext>
              </a:extLst>
            </p:cNvPr>
            <p:cNvSpPr/>
            <p:nvPr/>
          </p:nvSpPr>
          <p:spPr>
            <a:xfrm>
              <a:off x="-12601903" y="152400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154D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grpSp>
        <p:nvGrpSpPr>
          <p:cNvPr id="16" name="Csoportba foglalás 15">
            <a:extLst>
              <a:ext uri="{FF2B5EF4-FFF2-40B4-BE49-F238E27FC236}">
                <a16:creationId xmlns:a16="http://schemas.microsoft.com/office/drawing/2014/main" id="{B42CEDE2-B02A-2D26-5C5C-077790A5064C}"/>
              </a:ext>
            </a:extLst>
          </p:cNvPr>
          <p:cNvGrpSpPr/>
          <p:nvPr/>
        </p:nvGrpSpPr>
        <p:grpSpPr>
          <a:xfrm>
            <a:off x="-1939633" y="0"/>
            <a:ext cx="15175999" cy="6858000"/>
            <a:chOff x="-12754303" y="8164"/>
            <a:chExt cx="15175999" cy="6858000"/>
          </a:xfrm>
        </p:grpSpPr>
        <p:sp>
          <p:nvSpPr>
            <p:cNvPr id="10" name="Téglalap: lekerekített 9">
              <a:extLst>
                <a:ext uri="{FF2B5EF4-FFF2-40B4-BE49-F238E27FC236}">
                  <a16:creationId xmlns:a16="http://schemas.microsoft.com/office/drawing/2014/main" id="{0BF8DD3B-52DC-389E-F4DA-6804A7FF2EBD}"/>
                </a:ext>
              </a:extLst>
            </p:cNvPr>
            <p:cNvSpPr/>
            <p:nvPr/>
          </p:nvSpPr>
          <p:spPr>
            <a:xfrm>
              <a:off x="952124" y="3543300"/>
              <a:ext cx="1469572" cy="1322615"/>
            </a:xfrm>
            <a:prstGeom prst="roundRect">
              <a:avLst/>
            </a:prstGeom>
            <a:solidFill>
              <a:srgbClr val="6187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5" name="Téglalap: lekerekített 14">
              <a:extLst>
                <a:ext uri="{FF2B5EF4-FFF2-40B4-BE49-F238E27FC236}">
                  <a16:creationId xmlns:a16="http://schemas.microsoft.com/office/drawing/2014/main" id="{A88C715A-3AFD-4840-8F3C-73FAAEC9CF5B}"/>
                </a:ext>
              </a:extLst>
            </p:cNvPr>
            <p:cNvSpPr/>
            <p:nvPr/>
          </p:nvSpPr>
          <p:spPr>
            <a:xfrm>
              <a:off x="-12754303" y="8164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6187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grpSp>
        <p:nvGrpSpPr>
          <p:cNvPr id="19" name="Csoportba foglalás 18">
            <a:extLst>
              <a:ext uri="{FF2B5EF4-FFF2-40B4-BE49-F238E27FC236}">
                <a16:creationId xmlns:a16="http://schemas.microsoft.com/office/drawing/2014/main" id="{F62C2D0F-95E0-921B-62C1-051B75B73960}"/>
              </a:ext>
            </a:extLst>
          </p:cNvPr>
          <p:cNvGrpSpPr/>
          <p:nvPr/>
        </p:nvGrpSpPr>
        <p:grpSpPr>
          <a:xfrm>
            <a:off x="-2092033" y="0"/>
            <a:ext cx="15099800" cy="6858000"/>
            <a:chOff x="-12754304" y="0"/>
            <a:chExt cx="15099800" cy="6858000"/>
          </a:xfrm>
        </p:grpSpPr>
        <p:sp>
          <p:nvSpPr>
            <p:cNvPr id="11" name="Téglalap: lekerekített 10">
              <a:extLst>
                <a:ext uri="{FF2B5EF4-FFF2-40B4-BE49-F238E27FC236}">
                  <a16:creationId xmlns:a16="http://schemas.microsoft.com/office/drawing/2014/main" id="{BA797A4A-0FF4-6F59-F5D4-832B951089F5}"/>
                </a:ext>
              </a:extLst>
            </p:cNvPr>
            <p:cNvSpPr/>
            <p:nvPr/>
          </p:nvSpPr>
          <p:spPr>
            <a:xfrm>
              <a:off x="875924" y="5097236"/>
              <a:ext cx="1469572" cy="1322615"/>
            </a:xfrm>
            <a:prstGeom prst="roundRect">
              <a:avLst/>
            </a:prstGeom>
            <a:solidFill>
              <a:srgbClr val="9BB3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7" name="Téglalap: lekerekített 16">
              <a:extLst>
                <a:ext uri="{FF2B5EF4-FFF2-40B4-BE49-F238E27FC236}">
                  <a16:creationId xmlns:a16="http://schemas.microsoft.com/office/drawing/2014/main" id="{EF0232EA-FE25-B20F-7C6E-ECCFE5807BF4}"/>
                </a:ext>
              </a:extLst>
            </p:cNvPr>
            <p:cNvSpPr/>
            <p:nvPr/>
          </p:nvSpPr>
          <p:spPr>
            <a:xfrm>
              <a:off x="-12754304" y="0"/>
              <a:ext cx="14441213" cy="6858000"/>
            </a:xfrm>
            <a:prstGeom prst="roundRect">
              <a:avLst>
                <a:gd name="adj" fmla="val 0"/>
              </a:avLst>
            </a:prstGeom>
            <a:solidFill>
              <a:srgbClr val="9BB3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 dirty="0"/>
            </a:p>
          </p:txBody>
        </p:sp>
      </p:grpSp>
      <p:pic>
        <p:nvPicPr>
          <p:cNvPr id="6" name="Kép 5" descr="A képen ruházat, személy, Emberi arc, fal látható">
            <a:extLst>
              <a:ext uri="{FF2B5EF4-FFF2-40B4-BE49-F238E27FC236}">
                <a16:creationId xmlns:a16="http://schemas.microsoft.com/office/drawing/2014/main" id="{76623CD7-2DAE-EEC9-7095-A1216D0DDE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1413" y="132347"/>
            <a:ext cx="4949174" cy="6593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9839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330</Words>
  <Application>Microsoft Office PowerPoint</Application>
  <PresentationFormat>Szélesvásznú</PresentationFormat>
  <Paragraphs>23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5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11" baseType="lpstr">
      <vt:lpstr>Amasis MT Pro Black</vt:lpstr>
      <vt:lpstr>Aptos</vt:lpstr>
      <vt:lpstr>Aptos Display</vt:lpstr>
      <vt:lpstr>Arial</vt:lpstr>
      <vt:lpstr>Cooper Black</vt:lpstr>
      <vt:lpstr>Office-téma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O365 felhasználó</dc:creator>
  <cp:lastModifiedBy>Regina, Dudás</cp:lastModifiedBy>
  <cp:revision>31</cp:revision>
  <dcterms:created xsi:type="dcterms:W3CDTF">2025-12-10T19:45:49Z</dcterms:created>
  <dcterms:modified xsi:type="dcterms:W3CDTF">2025-12-12T10:24:17Z</dcterms:modified>
</cp:coreProperties>
</file>